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2" r:id="rId3"/>
    <p:sldId id="263" r:id="rId4"/>
    <p:sldId id="258" r:id="rId5"/>
    <p:sldId id="266" r:id="rId6"/>
    <p:sldId id="273" r:id="rId7"/>
    <p:sldId id="265" r:id="rId8"/>
    <p:sldId id="274" r:id="rId9"/>
    <p:sldId id="264" r:id="rId10"/>
    <p:sldId id="275"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p:restoredTop sz="94637"/>
  </p:normalViewPr>
  <p:slideViewPr>
    <p:cSldViewPr snapToGrid="0" snapToObjects="1">
      <p:cViewPr varScale="1">
        <p:scale>
          <a:sx n="97" d="100"/>
          <a:sy n="97" d="100"/>
        </p:scale>
        <p:origin x="216" y="2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A223D-A310-4641-8ED7-3803CD860D3B}" type="datetimeFigureOut">
              <a:rPr lang="en-US" smtClean="0"/>
              <a:t>6/14/19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CFEC1-CEE5-9E4E-A455-68CC493673ED}" type="slidenum">
              <a:rPr lang="en-US" smtClean="0"/>
              <a:t>‹#›</a:t>
            </a:fld>
            <a:endParaRPr lang="en-US"/>
          </a:p>
        </p:txBody>
      </p:sp>
    </p:spTree>
    <p:extLst>
      <p:ext uri="{BB962C8B-B14F-4D97-AF65-F5344CB8AC3E}">
        <p14:creationId xmlns:p14="http://schemas.microsoft.com/office/powerpoint/2010/main" val="193846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time the student have been through the “ asking a scientific question” activity. If using the same video – this might be fast. If using a different video you might need more time. If the previous discussion takes the all of the time allocated, this could be moved to a homework activity.  </a:t>
            </a:r>
          </a:p>
        </p:txBody>
      </p:sp>
      <p:sp>
        <p:nvSpPr>
          <p:cNvPr id="4" name="Slide Number Placeholder 3"/>
          <p:cNvSpPr>
            <a:spLocks noGrp="1"/>
          </p:cNvSpPr>
          <p:nvPr>
            <p:ph type="sldNum" sz="quarter" idx="5"/>
          </p:nvPr>
        </p:nvSpPr>
        <p:spPr/>
        <p:txBody>
          <a:bodyPr/>
          <a:lstStyle/>
          <a:p>
            <a:fld id="{1D5CFEC1-CEE5-9E4E-A455-68CC493673ED}" type="slidenum">
              <a:rPr lang="en-US" smtClean="0"/>
              <a:t>11</a:t>
            </a:fld>
            <a:endParaRPr lang="en-US"/>
          </a:p>
        </p:txBody>
      </p:sp>
    </p:spTree>
    <p:extLst>
      <p:ext uri="{BB962C8B-B14F-4D97-AF65-F5344CB8AC3E}">
        <p14:creationId xmlns:p14="http://schemas.microsoft.com/office/powerpoint/2010/main" val="40627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for the course Instructor only – I lead this discussion without a slide. </a:t>
            </a:r>
          </a:p>
        </p:txBody>
      </p:sp>
      <p:sp>
        <p:nvSpPr>
          <p:cNvPr id="4" name="Slide Number Placeholder 3"/>
          <p:cNvSpPr>
            <a:spLocks noGrp="1"/>
          </p:cNvSpPr>
          <p:nvPr>
            <p:ph type="sldNum" sz="quarter" idx="5"/>
          </p:nvPr>
        </p:nvSpPr>
        <p:spPr/>
        <p:txBody>
          <a:bodyPr/>
          <a:lstStyle/>
          <a:p>
            <a:fld id="{C9245924-B4E5-A843-918B-F94F5655187A}" type="slidenum">
              <a:rPr lang="en-US" smtClean="0"/>
              <a:t>13</a:t>
            </a:fld>
            <a:endParaRPr lang="en-US"/>
          </a:p>
        </p:txBody>
      </p:sp>
    </p:spTree>
    <p:extLst>
      <p:ext uri="{BB962C8B-B14F-4D97-AF65-F5344CB8AC3E}">
        <p14:creationId xmlns:p14="http://schemas.microsoft.com/office/powerpoint/2010/main" val="350375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for the course Instructor only – I lead this discussion without a slide. </a:t>
            </a:r>
          </a:p>
        </p:txBody>
      </p:sp>
      <p:sp>
        <p:nvSpPr>
          <p:cNvPr id="4" name="Slide Number Placeholder 3"/>
          <p:cNvSpPr>
            <a:spLocks noGrp="1"/>
          </p:cNvSpPr>
          <p:nvPr>
            <p:ph type="sldNum" sz="quarter" idx="5"/>
          </p:nvPr>
        </p:nvSpPr>
        <p:spPr/>
        <p:txBody>
          <a:bodyPr/>
          <a:lstStyle/>
          <a:p>
            <a:fld id="{C9245924-B4E5-A843-918B-F94F5655187A}" type="slidenum">
              <a:rPr lang="en-US" smtClean="0"/>
              <a:t>14</a:t>
            </a:fld>
            <a:endParaRPr lang="en-US"/>
          </a:p>
        </p:txBody>
      </p:sp>
    </p:spTree>
    <p:extLst>
      <p:ext uri="{BB962C8B-B14F-4D97-AF65-F5344CB8AC3E}">
        <p14:creationId xmlns:p14="http://schemas.microsoft.com/office/powerpoint/2010/main" val="39950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79F4-82A9-074A-890D-585C51DB54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591BFE-488F-1E4E-B21E-55D724B846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CFAF16-9BED-5C41-A465-53C0A961677F}"/>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A237F8A2-364A-FD49-93DC-351667293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FE41A-BBDE-C44D-958D-408B88716947}"/>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48618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9597-6164-7340-8F69-0F19E121D4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17C205-9508-6B41-BEA6-86F9F360A8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65F90-F570-7B46-8396-11BDB335B729}"/>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06C83648-DCAC-954C-A3EB-DD408BB8D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DCA60-9E5D-184C-9C38-50ED01986441}"/>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688037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CC880-8B32-5B40-A2A1-374ABB23D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F12CC8-5765-2A4E-9FDC-7D072570A2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3035F-45BC-1B47-B44C-4FB93E51E885}"/>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048ACA08-7BB4-C440-B35F-1341F76FF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57138-C05F-A944-B790-CD1338D9B22B}"/>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02460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4FBA-48D3-5C4F-81D8-0E8CF31A6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B3B4D-D410-6949-9300-F25F0BB490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491AB-0355-CF43-A4E7-0286FBA2483F}"/>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8309FA61-5C3D-CA4E-B2F3-F318A7976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1FD5F-8C10-BA41-8285-DDFA417743B9}"/>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96372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995F-5010-D64B-BC35-C67F200096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422C8F-B504-C547-A74D-3BA6A58935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457180-0DE3-E547-A471-2DE0BAB4AE6A}"/>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6198F7D3-185B-C74C-B48D-F8005605B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34C48-21C5-8E43-B175-89171365D17D}"/>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70862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9DAF-0C57-4D48-8F08-AFD7216A3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673D8-B348-E848-BA17-2F4C8EB2FC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88F28E-CDE6-1047-9FEC-BE756E7C15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6D708B-4018-6746-AD34-333CC88B3212}"/>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6BBCE62A-2ADD-2C49-83B9-7F164860D7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0BD2BE-FC7E-BB4B-A317-E9CBC127AEF5}"/>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69887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F55D-0D50-594F-BDBB-A6308522B5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5FF3F-0C14-2B4D-B51A-0E8362D82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7268D9-31BE-1641-BF9A-97080AD1B6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8CE9DC-2A6F-F644-8531-2304A6D68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2675FE-9E09-6A42-B856-CF98810862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C5949-096B-AF47-953E-1BF2F43C1D42}"/>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8" name="Footer Placeholder 7">
            <a:extLst>
              <a:ext uri="{FF2B5EF4-FFF2-40B4-BE49-F238E27FC236}">
                <a16:creationId xmlns:a16="http://schemas.microsoft.com/office/drawing/2014/main" id="{A31D37DD-E442-4747-9A10-12658AB042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BBDB3-F8F8-4F44-A10C-B6819A8695FA}"/>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92329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69825-2F9D-E44C-AAEE-DDE795E4C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2F1BCF-6379-5B46-8AEE-F8B617E9FB50}"/>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4" name="Footer Placeholder 3">
            <a:extLst>
              <a:ext uri="{FF2B5EF4-FFF2-40B4-BE49-F238E27FC236}">
                <a16:creationId xmlns:a16="http://schemas.microsoft.com/office/drawing/2014/main" id="{88BE6AB1-3961-6841-ABBB-ECF7C9729C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651574-59C0-8844-847A-2A68A711D885}"/>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20619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4A3D6-03F3-644E-8BC9-25224B8E36B9}"/>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3" name="Footer Placeholder 2">
            <a:extLst>
              <a:ext uri="{FF2B5EF4-FFF2-40B4-BE49-F238E27FC236}">
                <a16:creationId xmlns:a16="http://schemas.microsoft.com/office/drawing/2014/main" id="{D2A0A20B-BADB-F546-9C35-10B1451E9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A4E3F5-CB15-364E-8C7D-EFFDC905AB1A}"/>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77785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3AAB-B81E-CC49-B2C6-665F79461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1897AF-A720-A444-B84C-726F44F7B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E8485E-5703-274E-B66C-3E16B1CDD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436A4F-5594-5D43-B9A1-B821B3946606}"/>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AF9572E9-52F7-4B44-B1B8-1A7BA7273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DF4DB-5A2A-A140-A299-E9FC815FB19E}"/>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340789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0121F-992E-4E4F-B84D-C5F0D8D319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6583D8-F6E0-064F-B9A8-7C7C4E81F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1D9712-EB29-2A41-B024-D14768670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4E626E-4B91-1344-8E5D-4E70576FC615}"/>
              </a:ext>
            </a:extLst>
          </p:cNvPr>
          <p:cNvSpPr>
            <a:spLocks noGrp="1"/>
          </p:cNvSpPr>
          <p:nvPr>
            <p:ph type="dt" sz="half" idx="10"/>
          </p:nvPr>
        </p:nvSpPr>
        <p:spPr/>
        <p:txBody>
          <a:bodyPr/>
          <a:lstStyle/>
          <a:p>
            <a:fld id="{AD09925C-203A-B34A-BA56-FD68C1F1DB3C}" type="datetimeFigureOut">
              <a:rPr lang="en-US" smtClean="0"/>
              <a:t>6/14/19</a:t>
            </a:fld>
            <a:endParaRPr lang="en-US"/>
          </a:p>
        </p:txBody>
      </p:sp>
      <p:sp>
        <p:nvSpPr>
          <p:cNvPr id="6" name="Footer Placeholder 5">
            <a:extLst>
              <a:ext uri="{FF2B5EF4-FFF2-40B4-BE49-F238E27FC236}">
                <a16:creationId xmlns:a16="http://schemas.microsoft.com/office/drawing/2014/main" id="{81521056-F604-7045-81F0-4CBFAFE84F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D8807-F968-C244-AD81-F5F6B3AC414B}"/>
              </a:ext>
            </a:extLst>
          </p:cNvPr>
          <p:cNvSpPr>
            <a:spLocks noGrp="1"/>
          </p:cNvSpPr>
          <p:nvPr>
            <p:ph type="sldNum" sz="quarter" idx="12"/>
          </p:nvPr>
        </p:nvSpPr>
        <p:spPr/>
        <p:txBody>
          <a:bodyPr/>
          <a:lstStyle/>
          <a:p>
            <a:fld id="{73227A52-0FA8-0645-A3D0-A30DDEBD36BD}" type="slidenum">
              <a:rPr lang="en-US" smtClean="0"/>
              <a:t>‹#›</a:t>
            </a:fld>
            <a:endParaRPr lang="en-US"/>
          </a:p>
        </p:txBody>
      </p:sp>
    </p:spTree>
    <p:extLst>
      <p:ext uri="{BB962C8B-B14F-4D97-AF65-F5344CB8AC3E}">
        <p14:creationId xmlns:p14="http://schemas.microsoft.com/office/powerpoint/2010/main" val="263881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691453-AA3A-EF40-AF67-F5A76C44B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E2FB88-031E-524B-86D2-E9252F08C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D74F6-978B-B448-B5C6-A4304A007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9925C-203A-B34A-BA56-FD68C1F1DB3C}" type="datetimeFigureOut">
              <a:rPr lang="en-US" smtClean="0"/>
              <a:t>6/14/19</a:t>
            </a:fld>
            <a:endParaRPr lang="en-US"/>
          </a:p>
        </p:txBody>
      </p:sp>
      <p:sp>
        <p:nvSpPr>
          <p:cNvPr id="5" name="Footer Placeholder 4">
            <a:extLst>
              <a:ext uri="{FF2B5EF4-FFF2-40B4-BE49-F238E27FC236}">
                <a16:creationId xmlns:a16="http://schemas.microsoft.com/office/drawing/2014/main" id="{7301B8B9-9692-8749-AF4B-4434A2656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218409-0343-CE43-A70E-0D72009C18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27A52-0FA8-0645-A3D0-A30DDEBD36BD}" type="slidenum">
              <a:rPr lang="en-US" smtClean="0"/>
              <a:t>‹#›</a:t>
            </a:fld>
            <a:endParaRPr lang="en-US"/>
          </a:p>
        </p:txBody>
      </p:sp>
    </p:spTree>
    <p:extLst>
      <p:ext uri="{BB962C8B-B14F-4D97-AF65-F5344CB8AC3E}">
        <p14:creationId xmlns:p14="http://schemas.microsoft.com/office/powerpoint/2010/main" val="606028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6677-947C-C94D-9CF4-AC0F63BBF7AE}"/>
              </a:ext>
            </a:extLst>
          </p:cNvPr>
          <p:cNvSpPr>
            <a:spLocks noGrp="1"/>
          </p:cNvSpPr>
          <p:nvPr>
            <p:ph type="ctrTitle"/>
          </p:nvPr>
        </p:nvSpPr>
        <p:spPr/>
        <p:txBody>
          <a:bodyPr/>
          <a:lstStyle/>
          <a:p>
            <a:r>
              <a:rPr lang="en-US" dirty="0"/>
              <a:t>Aligning Questions with Data</a:t>
            </a:r>
          </a:p>
        </p:txBody>
      </p:sp>
      <p:sp>
        <p:nvSpPr>
          <p:cNvPr id="3" name="Subtitle 2">
            <a:extLst>
              <a:ext uri="{FF2B5EF4-FFF2-40B4-BE49-F238E27FC236}">
                <a16:creationId xmlns:a16="http://schemas.microsoft.com/office/drawing/2014/main" id="{7C3F5F17-680B-694B-9DA9-5BA4ABF868F5}"/>
              </a:ext>
            </a:extLst>
          </p:cNvPr>
          <p:cNvSpPr>
            <a:spLocks noGrp="1"/>
          </p:cNvSpPr>
          <p:nvPr>
            <p:ph type="subTitle" idx="1"/>
          </p:nvPr>
        </p:nvSpPr>
        <p:spPr/>
        <p:txBody>
          <a:bodyPr>
            <a:normAutofit/>
          </a:bodyPr>
          <a:lstStyle/>
          <a:p>
            <a:r>
              <a:rPr lang="en-US" sz="3200" dirty="0"/>
              <a:t>Where to start</a:t>
            </a:r>
          </a:p>
        </p:txBody>
      </p:sp>
    </p:spTree>
    <p:extLst>
      <p:ext uri="{BB962C8B-B14F-4D97-AF65-F5344CB8AC3E}">
        <p14:creationId xmlns:p14="http://schemas.microsoft.com/office/powerpoint/2010/main" val="3312022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864704" y="1348546"/>
            <a:ext cx="10823713" cy="5145018"/>
          </a:xfrm>
        </p:spPr>
        <p:txBody>
          <a:bodyPr>
            <a:normAutofit/>
          </a:bodyPr>
          <a:lstStyle/>
          <a:p>
            <a:pPr marL="0" indent="0">
              <a:buNone/>
            </a:pPr>
            <a:r>
              <a:rPr lang="en-US" b="1" dirty="0"/>
              <a:t>Example Question:</a:t>
            </a:r>
          </a:p>
          <a:p>
            <a:pPr marL="0" indent="0">
              <a:buNone/>
            </a:pPr>
            <a:r>
              <a:rPr lang="en-US" dirty="0"/>
              <a:t>	</a:t>
            </a:r>
            <a:r>
              <a:rPr lang="en-US" i="1" dirty="0"/>
              <a:t>How does </a:t>
            </a:r>
            <a:r>
              <a:rPr lang="en-US" i="1" dirty="0" err="1"/>
              <a:t>winegrape</a:t>
            </a:r>
            <a:r>
              <a:rPr lang="en-US" i="1" dirty="0"/>
              <a:t> yield vary with the number of frost free days</a:t>
            </a:r>
            <a:r>
              <a:rPr lang="en-US" dirty="0"/>
              <a:t>?</a:t>
            </a:r>
            <a:endParaRPr lang="en-US" i="1" dirty="0"/>
          </a:p>
          <a:p>
            <a:pPr marL="0" indent="0">
              <a:buNone/>
            </a:pPr>
            <a:endParaRPr lang="en-US" b="1" dirty="0"/>
          </a:p>
          <a:p>
            <a:pPr marL="0" indent="0">
              <a:buNone/>
            </a:pPr>
            <a:r>
              <a:rPr lang="en-US" b="1" dirty="0"/>
              <a:t>Data: </a:t>
            </a:r>
            <a:r>
              <a:rPr lang="en-US" dirty="0" err="1"/>
              <a:t>winegrape</a:t>
            </a:r>
            <a:r>
              <a:rPr lang="en-US" dirty="0"/>
              <a:t> yield (y), number of frost free days (x)</a:t>
            </a:r>
          </a:p>
          <a:p>
            <a:pPr marL="0" indent="0">
              <a:buNone/>
            </a:pPr>
            <a:endParaRPr lang="en-US" b="1" dirty="0"/>
          </a:p>
          <a:p>
            <a:pPr marL="0" indent="0">
              <a:buNone/>
            </a:pPr>
            <a:r>
              <a:rPr lang="en-US" b="1" dirty="0"/>
              <a:t>	</a:t>
            </a: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p:nvPr/>
        </p:nvCxnSpPr>
        <p:spPr>
          <a:xfrm flipV="1">
            <a:off x="3061252" y="392105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flipV="1">
            <a:off x="3050031" y="5975140"/>
            <a:ext cx="5353878" cy="2"/>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C3D6FF-0651-A34B-9045-B0215D6FD226}"/>
              </a:ext>
            </a:extLst>
          </p:cNvPr>
          <p:cNvSpPr txBox="1"/>
          <p:nvPr/>
        </p:nvSpPr>
        <p:spPr>
          <a:xfrm rot="16200000">
            <a:off x="2315471" y="4686487"/>
            <a:ext cx="884345" cy="523220"/>
          </a:xfrm>
          <a:prstGeom prst="rect">
            <a:avLst/>
          </a:prstGeom>
          <a:noFill/>
        </p:spPr>
        <p:txBody>
          <a:bodyPr wrap="none" rtlCol="0">
            <a:spAutoFit/>
          </a:bodyPr>
          <a:lstStyle/>
          <a:p>
            <a:r>
              <a:rPr lang="en-US" sz="2800" dirty="0"/>
              <a:t>Yield</a:t>
            </a:r>
          </a:p>
        </p:txBody>
      </p:sp>
      <p:sp>
        <p:nvSpPr>
          <p:cNvPr id="11" name="TextBox 10">
            <a:extLst>
              <a:ext uri="{FF2B5EF4-FFF2-40B4-BE49-F238E27FC236}">
                <a16:creationId xmlns:a16="http://schemas.microsoft.com/office/drawing/2014/main" id="{7573412A-C86D-C444-9591-AD6D36C759B1}"/>
              </a:ext>
            </a:extLst>
          </p:cNvPr>
          <p:cNvSpPr txBox="1"/>
          <p:nvPr/>
        </p:nvSpPr>
        <p:spPr>
          <a:xfrm>
            <a:off x="4302897" y="5975140"/>
            <a:ext cx="2579039" cy="523220"/>
          </a:xfrm>
          <a:prstGeom prst="rect">
            <a:avLst/>
          </a:prstGeom>
          <a:noFill/>
        </p:spPr>
        <p:txBody>
          <a:bodyPr wrap="none" rtlCol="0">
            <a:spAutoFit/>
          </a:bodyPr>
          <a:lstStyle/>
          <a:p>
            <a:r>
              <a:rPr lang="en-US" sz="2800" dirty="0"/>
              <a:t># Frost free days</a:t>
            </a:r>
          </a:p>
        </p:txBody>
      </p:sp>
      <p:sp>
        <p:nvSpPr>
          <p:cNvPr id="12" name="TextBox 11">
            <a:extLst>
              <a:ext uri="{FF2B5EF4-FFF2-40B4-BE49-F238E27FC236}">
                <a16:creationId xmlns:a16="http://schemas.microsoft.com/office/drawing/2014/main" id="{4466DEC1-4817-6247-84E0-3EE685FB6EA0}"/>
              </a:ext>
            </a:extLst>
          </p:cNvPr>
          <p:cNvSpPr txBox="1"/>
          <p:nvPr/>
        </p:nvSpPr>
        <p:spPr>
          <a:xfrm>
            <a:off x="4996066" y="4655710"/>
            <a:ext cx="942887" cy="584775"/>
          </a:xfrm>
          <a:prstGeom prst="rect">
            <a:avLst/>
          </a:prstGeom>
          <a:noFill/>
        </p:spPr>
        <p:txBody>
          <a:bodyPr wrap="none" rtlCol="0">
            <a:spAutoFit/>
          </a:bodyPr>
          <a:lstStyle/>
          <a:p>
            <a:r>
              <a:rPr lang="en-US" sz="3200" dirty="0"/>
              <a:t>? ? ?</a:t>
            </a:r>
          </a:p>
        </p:txBody>
      </p:sp>
    </p:spTree>
    <p:extLst>
      <p:ext uri="{BB962C8B-B14F-4D97-AF65-F5344CB8AC3E}">
        <p14:creationId xmlns:p14="http://schemas.microsoft.com/office/powerpoint/2010/main" val="158849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5348-D444-FB4D-98FC-FE23B4D0F993}"/>
              </a:ext>
            </a:extLst>
          </p:cNvPr>
          <p:cNvSpPr>
            <a:spLocks noGrp="1"/>
          </p:cNvSpPr>
          <p:nvPr>
            <p:ph type="title"/>
          </p:nvPr>
        </p:nvSpPr>
        <p:spPr/>
        <p:txBody>
          <a:bodyPr/>
          <a:lstStyle/>
          <a:p>
            <a:r>
              <a:rPr lang="en-US" b="1" dirty="0"/>
              <a:t>Science and Society</a:t>
            </a:r>
          </a:p>
        </p:txBody>
      </p:sp>
      <p:sp>
        <p:nvSpPr>
          <p:cNvPr id="3" name="Content Placeholder 2">
            <a:extLst>
              <a:ext uri="{FF2B5EF4-FFF2-40B4-BE49-F238E27FC236}">
                <a16:creationId xmlns:a16="http://schemas.microsoft.com/office/drawing/2014/main" id="{57C2E8D1-8975-B944-A2E5-30AC2CD824FC}"/>
              </a:ext>
            </a:extLst>
          </p:cNvPr>
          <p:cNvSpPr>
            <a:spLocks noGrp="1"/>
          </p:cNvSpPr>
          <p:nvPr>
            <p:ph idx="1"/>
          </p:nvPr>
        </p:nvSpPr>
        <p:spPr/>
        <p:txBody>
          <a:bodyPr/>
          <a:lstStyle/>
          <a:p>
            <a:pPr marL="0" indent="0">
              <a:buNone/>
            </a:pPr>
            <a:r>
              <a:rPr lang="en-US" dirty="0"/>
              <a:t>While watching the following video note one challenge / problem that is mentioned. </a:t>
            </a:r>
          </a:p>
          <a:p>
            <a:pPr marL="0" indent="0">
              <a:buNone/>
            </a:pPr>
            <a:endParaRPr lang="en-US" dirty="0"/>
          </a:p>
          <a:p>
            <a:pPr marL="0" indent="0">
              <a:buNone/>
            </a:pPr>
            <a:r>
              <a:rPr lang="en-US" dirty="0"/>
              <a:t>After watching the video you will be asked to:</a:t>
            </a:r>
          </a:p>
          <a:p>
            <a:pPr marL="0" indent="0">
              <a:buNone/>
            </a:pPr>
            <a:endParaRPr lang="en-US" dirty="0"/>
          </a:p>
          <a:p>
            <a:pPr marL="514350" indent="-514350">
              <a:buAutoNum type="arabicParenR"/>
            </a:pPr>
            <a:r>
              <a:rPr lang="en-US" dirty="0"/>
              <a:t>Write down one challenge that is mentioned ( 2 – 3 sentences)</a:t>
            </a:r>
          </a:p>
          <a:p>
            <a:pPr marL="514350" indent="-514350">
              <a:buAutoNum type="arabicParenR"/>
            </a:pPr>
            <a:r>
              <a:rPr lang="en-US" dirty="0"/>
              <a:t>Write down a scientific question that addresses this challenge</a:t>
            </a:r>
          </a:p>
          <a:p>
            <a:pPr marL="514350" indent="-514350">
              <a:buAutoNum type="arabicParenR"/>
            </a:pPr>
            <a:r>
              <a:rPr lang="en-US" b="1" dirty="0"/>
              <a:t>Identify the variable(s) that you would need to measure to answer your question. </a:t>
            </a:r>
          </a:p>
        </p:txBody>
      </p:sp>
    </p:spTree>
    <p:extLst>
      <p:ext uri="{BB962C8B-B14F-4D97-AF65-F5344CB8AC3E}">
        <p14:creationId xmlns:p14="http://schemas.microsoft.com/office/powerpoint/2010/main" val="268583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D224-445F-7F43-BBEC-73A19ECF0BFE}"/>
              </a:ext>
            </a:extLst>
          </p:cNvPr>
          <p:cNvSpPr>
            <a:spLocks noGrp="1"/>
          </p:cNvSpPr>
          <p:nvPr>
            <p:ph type="title"/>
          </p:nvPr>
        </p:nvSpPr>
        <p:spPr/>
        <p:txBody>
          <a:bodyPr/>
          <a:lstStyle/>
          <a:p>
            <a:r>
              <a:rPr lang="en-US" b="1" dirty="0"/>
              <a:t>Summarizing Challenges and</a:t>
            </a:r>
            <a:br>
              <a:rPr lang="en-US" b="1" dirty="0"/>
            </a:br>
            <a:r>
              <a:rPr lang="en-US" b="1" dirty="0"/>
              <a:t>Asking Scientific Questions</a:t>
            </a:r>
          </a:p>
        </p:txBody>
      </p:sp>
      <p:sp>
        <p:nvSpPr>
          <p:cNvPr id="3" name="Content Placeholder 2">
            <a:extLst>
              <a:ext uri="{FF2B5EF4-FFF2-40B4-BE49-F238E27FC236}">
                <a16:creationId xmlns:a16="http://schemas.microsoft.com/office/drawing/2014/main" id="{AFC4AE5C-F340-3142-8451-48DC9C8605E9}"/>
              </a:ext>
            </a:extLst>
          </p:cNvPr>
          <p:cNvSpPr>
            <a:spLocks noGrp="1"/>
          </p:cNvSpPr>
          <p:nvPr>
            <p:ph idx="1"/>
          </p:nvPr>
        </p:nvSpPr>
        <p:spPr/>
        <p:txBody>
          <a:bodyPr/>
          <a:lstStyle/>
          <a:p>
            <a:pPr marL="0" indent="0">
              <a:buNone/>
            </a:pPr>
            <a:r>
              <a:rPr lang="en-US" dirty="0"/>
              <a:t>In your small groups:</a:t>
            </a:r>
          </a:p>
          <a:p>
            <a:pPr marL="0" indent="0">
              <a:buNone/>
            </a:pPr>
            <a:endParaRPr lang="en-US" dirty="0"/>
          </a:p>
          <a:p>
            <a:r>
              <a:rPr lang="en-US" dirty="0"/>
              <a:t>One by one, share the challenge you identified, the question you asked, and the variables that you will measure</a:t>
            </a:r>
          </a:p>
          <a:p>
            <a:r>
              <a:rPr lang="en-US" dirty="0"/>
              <a:t>Discuss the selection of variables. </a:t>
            </a:r>
          </a:p>
          <a:p>
            <a:pPr lvl="1"/>
            <a:r>
              <a:rPr lang="en-US" dirty="0"/>
              <a:t>Clarify what you need to measure to answer the question you asked. </a:t>
            </a:r>
          </a:p>
          <a:p>
            <a:pPr marL="457200" lvl="1" indent="0">
              <a:buNone/>
            </a:pPr>
            <a:r>
              <a:rPr lang="en-US" dirty="0"/>
              <a:t>Or </a:t>
            </a:r>
          </a:p>
          <a:p>
            <a:pPr lvl="1"/>
            <a:r>
              <a:rPr lang="en-US" dirty="0"/>
              <a:t>Change the question to reflect the variable(s) that you think you will measure.  </a:t>
            </a:r>
          </a:p>
          <a:p>
            <a:r>
              <a:rPr lang="en-US" dirty="0"/>
              <a:t>Write down your revised question or revised variables. </a:t>
            </a:r>
          </a:p>
        </p:txBody>
      </p:sp>
    </p:spTree>
    <p:extLst>
      <p:ext uri="{BB962C8B-B14F-4D97-AF65-F5344CB8AC3E}">
        <p14:creationId xmlns:p14="http://schemas.microsoft.com/office/powerpoint/2010/main" val="50759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F6F08-B75E-EC41-BBBB-8A64BDC5CA84}"/>
              </a:ext>
            </a:extLst>
          </p:cNvPr>
          <p:cNvSpPr>
            <a:spLocks noGrp="1"/>
          </p:cNvSpPr>
          <p:nvPr>
            <p:ph idx="1"/>
          </p:nvPr>
        </p:nvSpPr>
        <p:spPr>
          <a:xfrm>
            <a:off x="838200" y="1825624"/>
            <a:ext cx="10515600" cy="5032375"/>
          </a:xfrm>
        </p:spPr>
        <p:txBody>
          <a:bodyPr>
            <a:normAutofit fontScale="92500" lnSpcReduction="20000"/>
          </a:bodyPr>
          <a:lstStyle/>
          <a:p>
            <a:pPr marL="0" indent="0">
              <a:buNone/>
            </a:pPr>
            <a:r>
              <a:rPr lang="en-US" b="1" dirty="0"/>
              <a:t>Large Class Discussion:</a:t>
            </a:r>
          </a:p>
          <a:p>
            <a:pPr marL="0" indent="0">
              <a:buNone/>
            </a:pPr>
            <a:r>
              <a:rPr lang="en-US" dirty="0"/>
              <a:t>Have one group share a challenge:</a:t>
            </a:r>
          </a:p>
          <a:p>
            <a:r>
              <a:rPr lang="en-US" dirty="0"/>
              <a:t>Ask for hands / identify how may other students also focused on the same challenge.</a:t>
            </a:r>
          </a:p>
          <a:p>
            <a:pPr marL="0" indent="0">
              <a:buNone/>
            </a:pPr>
            <a:r>
              <a:rPr lang="en-US" dirty="0"/>
              <a:t>Have another group share a different challenge:</a:t>
            </a:r>
          </a:p>
          <a:p>
            <a:r>
              <a:rPr lang="en-US" dirty="0"/>
              <a:t>Ask for hands / identify how may other students also focused on the same challenge.</a:t>
            </a:r>
          </a:p>
          <a:p>
            <a:pPr marL="0" indent="0">
              <a:buNone/>
            </a:pPr>
            <a:r>
              <a:rPr lang="en-US" dirty="0"/>
              <a:t>Repeat until at least three challenges are identified or everyone has the opportunity to share the challenge they picked. </a:t>
            </a:r>
          </a:p>
          <a:p>
            <a:pPr marL="0" indent="0">
              <a:buNone/>
            </a:pPr>
            <a:endParaRPr lang="en-US" dirty="0"/>
          </a:p>
          <a:p>
            <a:pPr marL="0" indent="0">
              <a:buNone/>
            </a:pPr>
            <a:r>
              <a:rPr lang="en-US" b="1" dirty="0"/>
              <a:t>Summarize:  </a:t>
            </a:r>
            <a:r>
              <a:rPr lang="en-US" dirty="0"/>
              <a:t>from this short video – we were able to identify at least XX possible challenges that could prompt a scientific project (If some challenge was not identified you could bring it up here).</a:t>
            </a:r>
          </a:p>
          <a:p>
            <a:pPr marL="0" indent="0">
              <a:buNone/>
            </a:pPr>
            <a:endParaRPr lang="en-US" dirty="0"/>
          </a:p>
        </p:txBody>
      </p:sp>
      <p:sp>
        <p:nvSpPr>
          <p:cNvPr id="5" name="Title 1">
            <a:extLst>
              <a:ext uri="{FF2B5EF4-FFF2-40B4-BE49-F238E27FC236}">
                <a16:creationId xmlns:a16="http://schemas.microsoft.com/office/drawing/2014/main" id="{EF9B55B9-6941-C04D-9592-1B5AE25AA06F}"/>
              </a:ext>
            </a:extLst>
          </p:cNvPr>
          <p:cNvSpPr>
            <a:spLocks noGrp="1"/>
          </p:cNvSpPr>
          <p:nvPr>
            <p:ph type="title"/>
          </p:nvPr>
        </p:nvSpPr>
        <p:spPr>
          <a:xfrm>
            <a:off x="838200" y="365125"/>
            <a:ext cx="10515600" cy="1325563"/>
          </a:xfrm>
        </p:spPr>
        <p:txBody>
          <a:bodyPr/>
          <a:lstStyle/>
          <a:p>
            <a:r>
              <a:rPr lang="en-US" b="1" dirty="0"/>
              <a:t>Summarizing Challenges and</a:t>
            </a:r>
            <a:br>
              <a:rPr lang="en-US" b="1" dirty="0"/>
            </a:br>
            <a:r>
              <a:rPr lang="en-US" b="1" dirty="0"/>
              <a:t>Asking Scientific Questions</a:t>
            </a:r>
          </a:p>
        </p:txBody>
      </p:sp>
    </p:spTree>
    <p:extLst>
      <p:ext uri="{BB962C8B-B14F-4D97-AF65-F5344CB8AC3E}">
        <p14:creationId xmlns:p14="http://schemas.microsoft.com/office/powerpoint/2010/main" val="1991856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DF6F08-B75E-EC41-BBBB-8A64BDC5CA84}"/>
              </a:ext>
            </a:extLst>
          </p:cNvPr>
          <p:cNvSpPr>
            <a:spLocks noGrp="1"/>
          </p:cNvSpPr>
          <p:nvPr>
            <p:ph idx="1"/>
          </p:nvPr>
        </p:nvSpPr>
        <p:spPr>
          <a:xfrm>
            <a:off x="838200" y="1825624"/>
            <a:ext cx="10515600" cy="5032375"/>
          </a:xfrm>
        </p:spPr>
        <p:txBody>
          <a:bodyPr>
            <a:normAutofit fontScale="92500"/>
          </a:bodyPr>
          <a:lstStyle/>
          <a:p>
            <a:pPr marL="0" indent="0">
              <a:buNone/>
            </a:pPr>
            <a:r>
              <a:rPr lang="en-US" dirty="0"/>
              <a:t>Large Class Discussion:</a:t>
            </a:r>
          </a:p>
          <a:p>
            <a:pPr marL="0" indent="0">
              <a:buNone/>
            </a:pPr>
            <a:r>
              <a:rPr lang="en-US" dirty="0"/>
              <a:t>Have one group share a question that relies on quantitative data:</a:t>
            </a:r>
          </a:p>
          <a:p>
            <a:r>
              <a:rPr lang="en-US" dirty="0"/>
              <a:t>Analyze the question – write a graph on the board and label the axes with the variables that will be measured. If they are unclear ask for clarification. Consider the question and make sure that the variables identified will answer the question asked.</a:t>
            </a:r>
          </a:p>
          <a:p>
            <a:r>
              <a:rPr lang="en-US" dirty="0"/>
              <a:t>Repeat for another question if there is time or have one group share a question that relies on qualitative data.</a:t>
            </a:r>
          </a:p>
          <a:p>
            <a:pPr marL="0" indent="0">
              <a:buNone/>
            </a:pPr>
            <a:endParaRPr lang="en-US" dirty="0"/>
          </a:p>
          <a:p>
            <a:pPr marL="0" indent="0">
              <a:buNone/>
            </a:pPr>
            <a:r>
              <a:rPr lang="en-US" dirty="0"/>
              <a:t>Summarize: When starting a scientific project, it is important for the data collected to align with the question asked. Before proceeding, time must be taken to evaluate the question and the data required to answer the question. </a:t>
            </a:r>
          </a:p>
          <a:p>
            <a:pPr marL="0" indent="0">
              <a:buNone/>
            </a:pPr>
            <a:endParaRPr lang="en-US" dirty="0"/>
          </a:p>
        </p:txBody>
      </p:sp>
      <p:sp>
        <p:nvSpPr>
          <p:cNvPr id="5" name="Title 1">
            <a:extLst>
              <a:ext uri="{FF2B5EF4-FFF2-40B4-BE49-F238E27FC236}">
                <a16:creationId xmlns:a16="http://schemas.microsoft.com/office/drawing/2014/main" id="{EF9B55B9-6941-C04D-9592-1B5AE25AA06F}"/>
              </a:ext>
            </a:extLst>
          </p:cNvPr>
          <p:cNvSpPr>
            <a:spLocks noGrp="1"/>
          </p:cNvSpPr>
          <p:nvPr>
            <p:ph type="title"/>
          </p:nvPr>
        </p:nvSpPr>
        <p:spPr>
          <a:xfrm>
            <a:off x="838200" y="365125"/>
            <a:ext cx="10515600" cy="1325563"/>
          </a:xfrm>
        </p:spPr>
        <p:txBody>
          <a:bodyPr/>
          <a:lstStyle/>
          <a:p>
            <a:r>
              <a:rPr lang="en-US" b="1" dirty="0"/>
              <a:t>Summarizing Challenges and</a:t>
            </a:r>
            <a:br>
              <a:rPr lang="en-US" b="1" dirty="0"/>
            </a:br>
            <a:r>
              <a:rPr lang="en-US" b="1" dirty="0"/>
              <a:t>Asking Scientific Questions</a:t>
            </a:r>
          </a:p>
        </p:txBody>
      </p:sp>
    </p:spTree>
    <p:extLst>
      <p:ext uri="{BB962C8B-B14F-4D97-AF65-F5344CB8AC3E}">
        <p14:creationId xmlns:p14="http://schemas.microsoft.com/office/powerpoint/2010/main" val="19536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28B0-8E5A-884C-BA51-ACD12E4F51D2}"/>
              </a:ext>
            </a:extLst>
          </p:cNvPr>
          <p:cNvSpPr>
            <a:spLocks noGrp="1"/>
          </p:cNvSpPr>
          <p:nvPr>
            <p:ph type="title"/>
          </p:nvPr>
        </p:nvSpPr>
        <p:spPr/>
        <p:txBody>
          <a:bodyPr/>
          <a:lstStyle/>
          <a:p>
            <a:r>
              <a:rPr lang="en-US" dirty="0"/>
              <a:t>Student reflection (done as a one minute writing in class or an after class reflection)</a:t>
            </a:r>
          </a:p>
        </p:txBody>
      </p:sp>
      <p:sp>
        <p:nvSpPr>
          <p:cNvPr id="3" name="Content Placeholder 2">
            <a:extLst>
              <a:ext uri="{FF2B5EF4-FFF2-40B4-BE49-F238E27FC236}">
                <a16:creationId xmlns:a16="http://schemas.microsoft.com/office/drawing/2014/main" id="{B04B844F-B6F4-154F-A613-C5FEC0F22957}"/>
              </a:ext>
            </a:extLst>
          </p:cNvPr>
          <p:cNvSpPr>
            <a:spLocks noGrp="1"/>
          </p:cNvSpPr>
          <p:nvPr>
            <p:ph idx="1"/>
          </p:nvPr>
        </p:nvSpPr>
        <p:spPr>
          <a:xfrm>
            <a:off x="838200" y="2302703"/>
            <a:ext cx="10515600" cy="4351338"/>
          </a:xfrm>
        </p:spPr>
        <p:txBody>
          <a:bodyPr/>
          <a:lstStyle/>
          <a:p>
            <a:pPr marL="0" indent="0">
              <a:buNone/>
            </a:pPr>
            <a:r>
              <a:rPr lang="en-US" dirty="0"/>
              <a:t>What did you learn about the relationship between a scientific question and data? </a:t>
            </a:r>
          </a:p>
          <a:p>
            <a:pPr marL="0" indent="0">
              <a:buNone/>
            </a:pPr>
            <a:endParaRPr lang="en-US" dirty="0"/>
          </a:p>
          <a:p>
            <a:pPr marL="0" indent="0">
              <a:buNone/>
            </a:pPr>
            <a:r>
              <a:rPr lang="en-US" dirty="0"/>
              <a:t>Are you confident that you could identify data that will help answer a scientific question?</a:t>
            </a:r>
          </a:p>
          <a:p>
            <a:pPr marL="0" indent="0">
              <a:buNone/>
            </a:pPr>
            <a:endParaRPr lang="en-US" dirty="0"/>
          </a:p>
          <a:p>
            <a:pPr marL="0" indent="0">
              <a:buNone/>
            </a:pPr>
            <a:r>
              <a:rPr lang="en-US" dirty="0"/>
              <a:t>Why or Why not? </a:t>
            </a:r>
          </a:p>
        </p:txBody>
      </p:sp>
    </p:spTree>
    <p:extLst>
      <p:ext uri="{BB962C8B-B14F-4D97-AF65-F5344CB8AC3E}">
        <p14:creationId xmlns:p14="http://schemas.microsoft.com/office/powerpoint/2010/main" val="42406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DB8E-3461-404F-86F3-56B31CFC2CFA}"/>
              </a:ext>
            </a:extLst>
          </p:cNvPr>
          <p:cNvSpPr>
            <a:spLocks noGrp="1"/>
          </p:cNvSpPr>
          <p:nvPr>
            <p:ph type="title"/>
          </p:nvPr>
        </p:nvSpPr>
        <p:spPr/>
        <p:txBody>
          <a:bodyPr/>
          <a:lstStyle/>
          <a:p>
            <a:r>
              <a:rPr lang="en-US" b="1" dirty="0"/>
              <a:t>Scientific questions:</a:t>
            </a:r>
          </a:p>
        </p:txBody>
      </p:sp>
      <p:sp>
        <p:nvSpPr>
          <p:cNvPr id="3" name="Content Placeholder 2">
            <a:extLst>
              <a:ext uri="{FF2B5EF4-FFF2-40B4-BE49-F238E27FC236}">
                <a16:creationId xmlns:a16="http://schemas.microsoft.com/office/drawing/2014/main" id="{4ACBE982-275C-C14F-8D51-FE4EBD774E27}"/>
              </a:ext>
            </a:extLst>
          </p:cNvPr>
          <p:cNvSpPr>
            <a:spLocks noGrp="1"/>
          </p:cNvSpPr>
          <p:nvPr>
            <p:ph idx="1"/>
          </p:nvPr>
        </p:nvSpPr>
        <p:spPr>
          <a:xfrm>
            <a:off x="838200" y="1534077"/>
            <a:ext cx="10515600" cy="2017505"/>
          </a:xfrm>
        </p:spPr>
        <p:txBody>
          <a:bodyPr>
            <a:normAutofit fontScale="92500"/>
          </a:bodyPr>
          <a:lstStyle/>
          <a:p>
            <a:r>
              <a:rPr lang="en-US" dirty="0"/>
              <a:t>Are specific and concrete</a:t>
            </a:r>
          </a:p>
          <a:p>
            <a:r>
              <a:rPr lang="en-US" dirty="0"/>
              <a:t>Direct a scientific inquiry</a:t>
            </a:r>
          </a:p>
          <a:p>
            <a:r>
              <a:rPr lang="en-US" dirty="0"/>
              <a:t>Are answered through analysis of information – data – that is collected through observation (monitoring, experimentation, modelling)</a:t>
            </a:r>
          </a:p>
        </p:txBody>
      </p:sp>
      <p:sp>
        <p:nvSpPr>
          <p:cNvPr id="4" name="Title 1">
            <a:extLst>
              <a:ext uri="{FF2B5EF4-FFF2-40B4-BE49-F238E27FC236}">
                <a16:creationId xmlns:a16="http://schemas.microsoft.com/office/drawing/2014/main" id="{B299096A-FD65-A749-87FD-525348B9BBE7}"/>
              </a:ext>
            </a:extLst>
          </p:cNvPr>
          <p:cNvSpPr txBox="1">
            <a:spLocks/>
          </p:cNvSpPr>
          <p:nvPr/>
        </p:nvSpPr>
        <p:spPr>
          <a:xfrm>
            <a:off x="838200" y="4057753"/>
            <a:ext cx="10515600" cy="2223778"/>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Data can be qualitative (descriptive) or quantitative (numerical). The natural sciences lean towards collecting quantitative data. The social sciences lean towards qualitative data. Environmental Sciences might use one or the other or both. </a:t>
            </a:r>
          </a:p>
        </p:txBody>
      </p:sp>
    </p:spTree>
    <p:extLst>
      <p:ext uri="{BB962C8B-B14F-4D97-AF65-F5344CB8AC3E}">
        <p14:creationId xmlns:p14="http://schemas.microsoft.com/office/powerpoint/2010/main" val="49495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C327-C8BC-3C47-8B49-43C40827C926}"/>
              </a:ext>
            </a:extLst>
          </p:cNvPr>
          <p:cNvSpPr>
            <a:spLocks noGrp="1"/>
          </p:cNvSpPr>
          <p:nvPr>
            <p:ph type="title"/>
          </p:nvPr>
        </p:nvSpPr>
        <p:spPr/>
        <p:txBody>
          <a:bodyPr/>
          <a:lstStyle/>
          <a:p>
            <a:r>
              <a:rPr lang="en-US" b="1" dirty="0"/>
              <a:t>Visualizing Data:</a:t>
            </a:r>
          </a:p>
        </p:txBody>
      </p:sp>
      <p:sp>
        <p:nvSpPr>
          <p:cNvPr id="3" name="Content Placeholder 2">
            <a:extLst>
              <a:ext uri="{FF2B5EF4-FFF2-40B4-BE49-F238E27FC236}">
                <a16:creationId xmlns:a16="http://schemas.microsoft.com/office/drawing/2014/main" id="{6786745A-5D54-2843-8268-D4A12FD25916}"/>
              </a:ext>
            </a:extLst>
          </p:cNvPr>
          <p:cNvSpPr>
            <a:spLocks noGrp="1"/>
          </p:cNvSpPr>
          <p:nvPr>
            <p:ph idx="1"/>
          </p:nvPr>
        </p:nvSpPr>
        <p:spPr/>
        <p:txBody>
          <a:bodyPr/>
          <a:lstStyle/>
          <a:p>
            <a:pPr marL="0" indent="0">
              <a:buNone/>
            </a:pPr>
            <a:r>
              <a:rPr lang="en-US" dirty="0"/>
              <a:t>Graphs, maps, and figures are used to present quantitative data.</a:t>
            </a:r>
          </a:p>
          <a:p>
            <a:pPr marL="0" indent="0">
              <a:buNone/>
            </a:pPr>
            <a:r>
              <a:rPr lang="en-US" dirty="0"/>
              <a:t>Scientific figures use a common convention to communicate data.</a:t>
            </a:r>
          </a:p>
          <a:p>
            <a:r>
              <a:rPr lang="en-US" dirty="0"/>
              <a:t>The controlled (independent) variable is represented on the horizontal axis (x-axis).</a:t>
            </a:r>
          </a:p>
          <a:p>
            <a:r>
              <a:rPr lang="en-US" dirty="0"/>
              <a:t>The responding (dependent) variable is represented on the vertical axis (y-axis).</a:t>
            </a:r>
          </a:p>
        </p:txBody>
      </p:sp>
    </p:spTree>
    <p:extLst>
      <p:ext uri="{BB962C8B-B14F-4D97-AF65-F5344CB8AC3E}">
        <p14:creationId xmlns:p14="http://schemas.microsoft.com/office/powerpoint/2010/main" val="209663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864704" y="1348546"/>
            <a:ext cx="10823713" cy="5145018"/>
          </a:xfrm>
        </p:spPr>
        <p:txBody>
          <a:bodyPr>
            <a:normAutofit/>
          </a:bodyPr>
          <a:lstStyle/>
          <a:p>
            <a:pPr marL="0" indent="0">
              <a:buNone/>
            </a:pPr>
            <a:r>
              <a:rPr lang="en-US" dirty="0"/>
              <a:t>		Think about your question in the form: </a:t>
            </a:r>
          </a:p>
          <a:p>
            <a:pPr marL="0" indent="0">
              <a:buNone/>
            </a:pPr>
            <a:r>
              <a:rPr lang="en-US" dirty="0"/>
              <a:t>		How does Y relate to X?</a:t>
            </a:r>
          </a:p>
          <a:p>
            <a:pPr marL="0" indent="0">
              <a:buNone/>
            </a:pPr>
            <a:endParaRPr lang="en-US" dirty="0"/>
          </a:p>
          <a:p>
            <a:pPr marL="0" indent="0">
              <a:buNone/>
            </a:pPr>
            <a:r>
              <a:rPr lang="en-US" b="1" dirty="0"/>
              <a:t>Presentation of Data:</a:t>
            </a:r>
          </a:p>
          <a:p>
            <a:pPr marL="0" indent="0">
              <a:buNone/>
            </a:pP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a:cxnSpLocks/>
          </p:cNvCxnSpPr>
          <p:nvPr/>
        </p:nvCxnSpPr>
        <p:spPr>
          <a:xfrm flipH="1" flipV="1">
            <a:off x="3050031" y="4041913"/>
            <a:ext cx="11221" cy="193323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flipV="1">
            <a:off x="3050031" y="5975140"/>
            <a:ext cx="5353878" cy="2"/>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C3D6FF-0651-A34B-9045-B0215D6FD226}"/>
              </a:ext>
            </a:extLst>
          </p:cNvPr>
          <p:cNvSpPr txBox="1"/>
          <p:nvPr/>
        </p:nvSpPr>
        <p:spPr>
          <a:xfrm>
            <a:off x="2603688" y="4903304"/>
            <a:ext cx="385042" cy="584775"/>
          </a:xfrm>
          <a:prstGeom prst="rect">
            <a:avLst/>
          </a:prstGeom>
          <a:noFill/>
        </p:spPr>
        <p:txBody>
          <a:bodyPr wrap="none" rtlCol="0">
            <a:spAutoFit/>
          </a:bodyPr>
          <a:lstStyle/>
          <a:p>
            <a:r>
              <a:rPr lang="en-US" sz="3200" dirty="0"/>
              <a:t>Y</a:t>
            </a:r>
          </a:p>
        </p:txBody>
      </p:sp>
      <p:sp>
        <p:nvSpPr>
          <p:cNvPr id="11" name="TextBox 10">
            <a:extLst>
              <a:ext uri="{FF2B5EF4-FFF2-40B4-BE49-F238E27FC236}">
                <a16:creationId xmlns:a16="http://schemas.microsoft.com/office/drawing/2014/main" id="{7573412A-C86D-C444-9591-AD6D36C759B1}"/>
              </a:ext>
            </a:extLst>
          </p:cNvPr>
          <p:cNvSpPr txBox="1"/>
          <p:nvPr/>
        </p:nvSpPr>
        <p:spPr>
          <a:xfrm>
            <a:off x="5533648" y="5975140"/>
            <a:ext cx="397866" cy="584775"/>
          </a:xfrm>
          <a:prstGeom prst="rect">
            <a:avLst/>
          </a:prstGeom>
          <a:noFill/>
        </p:spPr>
        <p:txBody>
          <a:bodyPr wrap="none" rtlCol="0">
            <a:spAutoFit/>
          </a:bodyPr>
          <a:lstStyle/>
          <a:p>
            <a:r>
              <a:rPr lang="en-US" sz="3200" dirty="0"/>
              <a:t>X</a:t>
            </a:r>
          </a:p>
        </p:txBody>
      </p:sp>
      <p:sp>
        <p:nvSpPr>
          <p:cNvPr id="12" name="TextBox 11">
            <a:extLst>
              <a:ext uri="{FF2B5EF4-FFF2-40B4-BE49-F238E27FC236}">
                <a16:creationId xmlns:a16="http://schemas.microsoft.com/office/drawing/2014/main" id="{4466DEC1-4817-6247-84E0-3EE685FB6EA0}"/>
              </a:ext>
            </a:extLst>
          </p:cNvPr>
          <p:cNvSpPr txBox="1"/>
          <p:nvPr/>
        </p:nvSpPr>
        <p:spPr>
          <a:xfrm>
            <a:off x="5480138" y="4514710"/>
            <a:ext cx="375424" cy="584775"/>
          </a:xfrm>
          <a:prstGeom prst="rect">
            <a:avLst/>
          </a:prstGeom>
          <a:noFill/>
        </p:spPr>
        <p:txBody>
          <a:bodyPr wrap="none" rtlCol="0">
            <a:spAutoFit/>
          </a:bodyPr>
          <a:lstStyle/>
          <a:p>
            <a:r>
              <a:rPr lang="en-US" sz="3200" dirty="0"/>
              <a:t>?</a:t>
            </a:r>
          </a:p>
        </p:txBody>
      </p:sp>
    </p:spTree>
    <p:extLst>
      <p:ext uri="{BB962C8B-B14F-4D97-AF65-F5344CB8AC3E}">
        <p14:creationId xmlns:p14="http://schemas.microsoft.com/office/powerpoint/2010/main" val="412844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569842" y="1348546"/>
            <a:ext cx="11118575" cy="5145018"/>
          </a:xfrm>
        </p:spPr>
        <p:txBody>
          <a:bodyPr>
            <a:normAutofit/>
          </a:bodyPr>
          <a:lstStyle/>
          <a:p>
            <a:pPr marL="0" indent="0">
              <a:buNone/>
            </a:pPr>
            <a:r>
              <a:rPr lang="en-US" b="1" dirty="0"/>
              <a:t>Example “Quantify” Question:</a:t>
            </a:r>
          </a:p>
          <a:p>
            <a:pPr marL="0" indent="0">
              <a:buNone/>
            </a:pPr>
            <a:r>
              <a:rPr lang="en-US" i="1" dirty="0"/>
              <a:t>What is the concentration of mercury in this population of salmon</a:t>
            </a:r>
            <a:r>
              <a:rPr lang="en-US" dirty="0"/>
              <a:t>? </a:t>
            </a:r>
          </a:p>
          <a:p>
            <a:pPr marL="0" indent="0">
              <a:buNone/>
            </a:pPr>
            <a:endParaRPr lang="en-US" b="1" dirty="0"/>
          </a:p>
          <a:p>
            <a:pPr marL="0" indent="0">
              <a:buNone/>
            </a:pPr>
            <a:r>
              <a:rPr lang="en-US" b="1" dirty="0"/>
              <a:t>Data: what is X and what is Y? Why? </a:t>
            </a:r>
          </a:p>
          <a:p>
            <a:pPr marL="0" indent="0">
              <a:buNone/>
            </a:pP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a:cxnSpLocks/>
          </p:cNvCxnSpPr>
          <p:nvPr/>
        </p:nvCxnSpPr>
        <p:spPr>
          <a:xfrm flipH="1" flipV="1">
            <a:off x="3223972" y="4041909"/>
            <a:ext cx="11221" cy="193323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a:off x="3229583" y="5975142"/>
            <a:ext cx="4396902"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82EE5BE-3215-D344-B982-72A57A8CA5BD}"/>
              </a:ext>
            </a:extLst>
          </p:cNvPr>
          <p:cNvSpPr txBox="1"/>
          <p:nvPr/>
        </p:nvSpPr>
        <p:spPr>
          <a:xfrm>
            <a:off x="4986556" y="6049687"/>
            <a:ext cx="304892" cy="369332"/>
          </a:xfrm>
          <a:prstGeom prst="rect">
            <a:avLst/>
          </a:prstGeom>
          <a:noFill/>
        </p:spPr>
        <p:txBody>
          <a:bodyPr wrap="none" rtlCol="0">
            <a:spAutoFit/>
          </a:bodyPr>
          <a:lstStyle/>
          <a:p>
            <a:r>
              <a:rPr lang="en-US" dirty="0"/>
              <a:t>X</a:t>
            </a:r>
          </a:p>
        </p:txBody>
      </p:sp>
      <p:sp>
        <p:nvSpPr>
          <p:cNvPr id="14" name="TextBox 13">
            <a:extLst>
              <a:ext uri="{FF2B5EF4-FFF2-40B4-BE49-F238E27FC236}">
                <a16:creationId xmlns:a16="http://schemas.microsoft.com/office/drawing/2014/main" id="{AB42F211-E1DC-6C4E-939D-93E975303624}"/>
              </a:ext>
            </a:extLst>
          </p:cNvPr>
          <p:cNvSpPr txBox="1"/>
          <p:nvPr/>
        </p:nvSpPr>
        <p:spPr>
          <a:xfrm>
            <a:off x="2806483" y="4823858"/>
            <a:ext cx="304892" cy="369332"/>
          </a:xfrm>
          <a:prstGeom prst="rect">
            <a:avLst/>
          </a:prstGeom>
          <a:noFill/>
        </p:spPr>
        <p:txBody>
          <a:bodyPr wrap="none" rtlCol="0">
            <a:spAutoFit/>
          </a:bodyPr>
          <a:lstStyle/>
          <a:p>
            <a:r>
              <a:rPr lang="en-US" dirty="0"/>
              <a:t>Y</a:t>
            </a:r>
          </a:p>
        </p:txBody>
      </p:sp>
    </p:spTree>
    <p:extLst>
      <p:ext uri="{BB962C8B-B14F-4D97-AF65-F5344CB8AC3E}">
        <p14:creationId xmlns:p14="http://schemas.microsoft.com/office/powerpoint/2010/main" val="107718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556592" y="1348546"/>
            <a:ext cx="11131826" cy="5145018"/>
          </a:xfrm>
        </p:spPr>
        <p:txBody>
          <a:bodyPr>
            <a:normAutofit/>
          </a:bodyPr>
          <a:lstStyle/>
          <a:p>
            <a:pPr marL="0" indent="0">
              <a:buNone/>
            </a:pPr>
            <a:r>
              <a:rPr lang="en-US" b="1" dirty="0"/>
              <a:t>Example “Quantify” Question:</a:t>
            </a:r>
          </a:p>
          <a:p>
            <a:pPr marL="0" indent="0">
              <a:buNone/>
            </a:pPr>
            <a:r>
              <a:rPr lang="en-US" i="1" dirty="0"/>
              <a:t>What is the concentration of mercury in this population of salmon</a:t>
            </a:r>
            <a:r>
              <a:rPr lang="en-US" dirty="0"/>
              <a:t>? </a:t>
            </a:r>
          </a:p>
          <a:p>
            <a:pPr marL="0" indent="0">
              <a:buNone/>
            </a:pPr>
            <a:endParaRPr lang="en-US" b="1" dirty="0"/>
          </a:p>
          <a:p>
            <a:pPr marL="0" indent="0">
              <a:buNone/>
            </a:pPr>
            <a:r>
              <a:rPr lang="en-US" b="1" dirty="0"/>
              <a:t>Data: </a:t>
            </a:r>
            <a:r>
              <a:rPr lang="en-US" dirty="0"/>
              <a:t>Concentration of mercury (y), samples of salmon in the population (x)</a:t>
            </a:r>
          </a:p>
          <a:p>
            <a:pPr marL="0" indent="0">
              <a:buNone/>
            </a:pP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a:cxnSpLocks/>
          </p:cNvCxnSpPr>
          <p:nvPr/>
        </p:nvCxnSpPr>
        <p:spPr>
          <a:xfrm flipH="1" flipV="1">
            <a:off x="3223972" y="4041909"/>
            <a:ext cx="11221" cy="193323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a:off x="3229583" y="5975142"/>
            <a:ext cx="4396902"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C3D6FF-0651-A34B-9045-B0215D6FD226}"/>
              </a:ext>
            </a:extLst>
          </p:cNvPr>
          <p:cNvSpPr txBox="1"/>
          <p:nvPr/>
        </p:nvSpPr>
        <p:spPr>
          <a:xfrm rot="16200000">
            <a:off x="1801180" y="4575500"/>
            <a:ext cx="1955221" cy="646331"/>
          </a:xfrm>
          <a:prstGeom prst="rect">
            <a:avLst/>
          </a:prstGeom>
          <a:noFill/>
        </p:spPr>
        <p:txBody>
          <a:bodyPr wrap="square" rtlCol="0">
            <a:spAutoFit/>
          </a:bodyPr>
          <a:lstStyle/>
          <a:p>
            <a:pPr algn="ctr"/>
            <a:r>
              <a:rPr lang="en-US" dirty="0"/>
              <a:t>Mercury</a:t>
            </a:r>
          </a:p>
          <a:p>
            <a:pPr algn="ctr"/>
            <a:r>
              <a:rPr lang="en-US" dirty="0"/>
              <a:t>(concentration)</a:t>
            </a:r>
          </a:p>
        </p:txBody>
      </p:sp>
      <p:sp>
        <p:nvSpPr>
          <p:cNvPr id="11" name="TextBox 10">
            <a:extLst>
              <a:ext uri="{FF2B5EF4-FFF2-40B4-BE49-F238E27FC236}">
                <a16:creationId xmlns:a16="http://schemas.microsoft.com/office/drawing/2014/main" id="{7573412A-C86D-C444-9591-AD6D36C759B1}"/>
              </a:ext>
            </a:extLst>
          </p:cNvPr>
          <p:cNvSpPr txBox="1"/>
          <p:nvPr/>
        </p:nvSpPr>
        <p:spPr>
          <a:xfrm>
            <a:off x="4350452" y="6308896"/>
            <a:ext cx="2013693" cy="369332"/>
          </a:xfrm>
          <a:prstGeom prst="rect">
            <a:avLst/>
          </a:prstGeom>
          <a:noFill/>
        </p:spPr>
        <p:txBody>
          <a:bodyPr wrap="none" rtlCol="0">
            <a:spAutoFit/>
          </a:bodyPr>
          <a:lstStyle/>
          <a:p>
            <a:r>
              <a:rPr lang="en-US" dirty="0"/>
              <a:t>Samples of Salmon </a:t>
            </a:r>
          </a:p>
        </p:txBody>
      </p:sp>
      <p:sp>
        <p:nvSpPr>
          <p:cNvPr id="12" name="TextBox 11">
            <a:extLst>
              <a:ext uri="{FF2B5EF4-FFF2-40B4-BE49-F238E27FC236}">
                <a16:creationId xmlns:a16="http://schemas.microsoft.com/office/drawing/2014/main" id="{4466DEC1-4817-6247-84E0-3EE685FB6EA0}"/>
              </a:ext>
            </a:extLst>
          </p:cNvPr>
          <p:cNvSpPr txBox="1"/>
          <p:nvPr/>
        </p:nvSpPr>
        <p:spPr>
          <a:xfrm>
            <a:off x="3427923" y="4716136"/>
            <a:ext cx="3858749" cy="584775"/>
          </a:xfrm>
          <a:prstGeom prst="rect">
            <a:avLst/>
          </a:prstGeom>
          <a:noFill/>
        </p:spPr>
        <p:txBody>
          <a:bodyPr wrap="none" rtlCol="0">
            <a:spAutoFit/>
          </a:bodyPr>
          <a:lstStyle/>
          <a:p>
            <a:r>
              <a:rPr lang="en-US" sz="3200" dirty="0"/>
              <a:t>?  ?  ?  ?  ?  ?  ?  ?  ?   ?</a:t>
            </a:r>
          </a:p>
        </p:txBody>
      </p:sp>
      <p:sp>
        <p:nvSpPr>
          <p:cNvPr id="4" name="TextBox 3">
            <a:extLst>
              <a:ext uri="{FF2B5EF4-FFF2-40B4-BE49-F238E27FC236}">
                <a16:creationId xmlns:a16="http://schemas.microsoft.com/office/drawing/2014/main" id="{9D552AEC-51C0-A64B-99AC-B0CA0DD3F312}"/>
              </a:ext>
            </a:extLst>
          </p:cNvPr>
          <p:cNvSpPr txBox="1"/>
          <p:nvPr/>
        </p:nvSpPr>
        <p:spPr>
          <a:xfrm>
            <a:off x="3404681" y="5975139"/>
            <a:ext cx="4078361" cy="369332"/>
          </a:xfrm>
          <a:prstGeom prst="rect">
            <a:avLst/>
          </a:prstGeom>
          <a:noFill/>
        </p:spPr>
        <p:txBody>
          <a:bodyPr wrap="none" rtlCol="0">
            <a:spAutoFit/>
          </a:bodyPr>
          <a:lstStyle/>
          <a:p>
            <a:r>
              <a:rPr lang="en-US" dirty="0"/>
              <a:t>1     2     3     4     5     6     7     8     9     10 …</a:t>
            </a:r>
          </a:p>
        </p:txBody>
      </p:sp>
    </p:spTree>
    <p:extLst>
      <p:ext uri="{BB962C8B-B14F-4D97-AF65-F5344CB8AC3E}">
        <p14:creationId xmlns:p14="http://schemas.microsoft.com/office/powerpoint/2010/main" val="425224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864704" y="1348546"/>
            <a:ext cx="10823713" cy="5145018"/>
          </a:xfrm>
        </p:spPr>
        <p:txBody>
          <a:bodyPr>
            <a:normAutofit/>
          </a:bodyPr>
          <a:lstStyle/>
          <a:p>
            <a:pPr marL="0" indent="0">
              <a:buNone/>
            </a:pPr>
            <a:r>
              <a:rPr lang="en-US" b="1" dirty="0"/>
              <a:t>Example “Compare” Question:</a:t>
            </a:r>
          </a:p>
          <a:p>
            <a:pPr marL="0" indent="0">
              <a:buNone/>
            </a:pPr>
            <a:r>
              <a:rPr lang="en-US" i="1" dirty="0"/>
              <a:t>At one location, how has the timing of the spring budburst changed since first measurements</a:t>
            </a:r>
            <a:r>
              <a:rPr lang="en-US" dirty="0"/>
              <a:t>?</a:t>
            </a:r>
            <a:endParaRPr lang="en-US" i="1" dirty="0"/>
          </a:p>
          <a:p>
            <a:pPr marL="0" indent="0">
              <a:buNone/>
            </a:pPr>
            <a:r>
              <a:rPr lang="en-US" b="1" dirty="0"/>
              <a:t>Data: What are we comparing? What is X and what is Y? Why? </a:t>
            </a:r>
          </a:p>
          <a:p>
            <a:pPr marL="0" indent="0">
              <a:buNone/>
            </a:pP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p:nvPr/>
        </p:nvCxnSpPr>
        <p:spPr>
          <a:xfrm flipV="1">
            <a:off x="2572953" y="392105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a:off x="2572953" y="5967772"/>
            <a:ext cx="2250838"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11F91AC-B7F6-6346-9DAF-009BB612E832}"/>
              </a:ext>
            </a:extLst>
          </p:cNvPr>
          <p:cNvCxnSpPr>
            <a:cxnSpLocks/>
          </p:cNvCxnSpPr>
          <p:nvPr/>
        </p:nvCxnSpPr>
        <p:spPr>
          <a:xfrm>
            <a:off x="6939544" y="5967772"/>
            <a:ext cx="2250838"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DD60C87-22D5-CF40-9548-6BD93CFF19D2}"/>
              </a:ext>
            </a:extLst>
          </p:cNvPr>
          <p:cNvCxnSpPr/>
          <p:nvPr/>
        </p:nvCxnSpPr>
        <p:spPr>
          <a:xfrm flipV="1">
            <a:off x="6939544" y="391368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99CDFE-7F43-354D-A080-04A1A7DA117B}"/>
              </a:ext>
            </a:extLst>
          </p:cNvPr>
          <p:cNvSpPr txBox="1"/>
          <p:nvPr/>
        </p:nvSpPr>
        <p:spPr>
          <a:xfrm>
            <a:off x="3438267" y="4686487"/>
            <a:ext cx="351378" cy="523220"/>
          </a:xfrm>
          <a:prstGeom prst="rect">
            <a:avLst/>
          </a:prstGeom>
          <a:noFill/>
        </p:spPr>
        <p:txBody>
          <a:bodyPr wrap="none" rtlCol="0">
            <a:spAutoFit/>
          </a:bodyPr>
          <a:lstStyle/>
          <a:p>
            <a:r>
              <a:rPr lang="en-US" sz="2800" dirty="0"/>
              <a:t>?</a:t>
            </a:r>
          </a:p>
        </p:txBody>
      </p:sp>
      <p:sp>
        <p:nvSpPr>
          <p:cNvPr id="20" name="TextBox 19">
            <a:extLst>
              <a:ext uri="{FF2B5EF4-FFF2-40B4-BE49-F238E27FC236}">
                <a16:creationId xmlns:a16="http://schemas.microsoft.com/office/drawing/2014/main" id="{E6AE7722-6FBC-0944-B123-E6D4600D2B38}"/>
              </a:ext>
            </a:extLst>
          </p:cNvPr>
          <p:cNvSpPr txBox="1"/>
          <p:nvPr/>
        </p:nvSpPr>
        <p:spPr>
          <a:xfrm>
            <a:off x="7815351" y="4686487"/>
            <a:ext cx="351378" cy="523220"/>
          </a:xfrm>
          <a:prstGeom prst="rect">
            <a:avLst/>
          </a:prstGeom>
          <a:noFill/>
        </p:spPr>
        <p:txBody>
          <a:bodyPr wrap="none" rtlCol="0">
            <a:spAutoFit/>
          </a:bodyPr>
          <a:lstStyle/>
          <a:p>
            <a:r>
              <a:rPr lang="en-US" sz="2800" dirty="0"/>
              <a:t>?</a:t>
            </a:r>
          </a:p>
        </p:txBody>
      </p:sp>
    </p:spTree>
    <p:extLst>
      <p:ext uri="{BB962C8B-B14F-4D97-AF65-F5344CB8AC3E}">
        <p14:creationId xmlns:p14="http://schemas.microsoft.com/office/powerpoint/2010/main" val="148050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864704" y="1348546"/>
            <a:ext cx="10823713" cy="5145018"/>
          </a:xfrm>
        </p:spPr>
        <p:txBody>
          <a:bodyPr>
            <a:normAutofit/>
          </a:bodyPr>
          <a:lstStyle/>
          <a:p>
            <a:pPr marL="0" indent="0">
              <a:buNone/>
            </a:pPr>
            <a:r>
              <a:rPr lang="en-US" b="1" dirty="0"/>
              <a:t>Example “Compare” Question:</a:t>
            </a:r>
          </a:p>
          <a:p>
            <a:pPr marL="0" indent="0">
              <a:buNone/>
            </a:pPr>
            <a:r>
              <a:rPr lang="en-US" i="1" dirty="0"/>
              <a:t>At one location, how has the timing of the spring budburst changed since first measurements</a:t>
            </a:r>
            <a:r>
              <a:rPr lang="en-US" dirty="0"/>
              <a:t>?</a:t>
            </a:r>
            <a:endParaRPr lang="en-US" i="1" dirty="0"/>
          </a:p>
          <a:p>
            <a:pPr marL="0" indent="0">
              <a:buNone/>
            </a:pPr>
            <a:r>
              <a:rPr lang="en-US" b="1" dirty="0"/>
              <a:t>Data: </a:t>
            </a:r>
            <a:r>
              <a:rPr lang="en-US" dirty="0"/>
              <a:t>Timing of Budburst: date (y), location (x)</a:t>
            </a:r>
          </a:p>
          <a:p>
            <a:pPr marL="0" indent="0">
              <a:buNone/>
            </a:pPr>
            <a:endParaRPr lang="en-US" b="1" dirty="0"/>
          </a:p>
          <a:p>
            <a:pPr marL="0" indent="0">
              <a:buNone/>
            </a:pPr>
            <a:r>
              <a:rPr lang="en-US" b="1" dirty="0"/>
              <a:t>	</a:t>
            </a: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p:nvPr/>
        </p:nvCxnSpPr>
        <p:spPr>
          <a:xfrm flipV="1">
            <a:off x="2572953" y="392105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a:off x="2572953" y="5967772"/>
            <a:ext cx="2250838"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11F91AC-B7F6-6346-9DAF-009BB612E832}"/>
              </a:ext>
            </a:extLst>
          </p:cNvPr>
          <p:cNvCxnSpPr>
            <a:cxnSpLocks/>
          </p:cNvCxnSpPr>
          <p:nvPr/>
        </p:nvCxnSpPr>
        <p:spPr>
          <a:xfrm>
            <a:off x="6939544" y="5967772"/>
            <a:ext cx="2250838" cy="0"/>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DD60C87-22D5-CF40-9548-6BD93CFF19D2}"/>
              </a:ext>
            </a:extLst>
          </p:cNvPr>
          <p:cNvCxnSpPr/>
          <p:nvPr/>
        </p:nvCxnSpPr>
        <p:spPr>
          <a:xfrm flipV="1">
            <a:off x="6939544" y="391368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C6AC9C2-22DD-9D49-924B-95C08AF5CE93}"/>
              </a:ext>
            </a:extLst>
          </p:cNvPr>
          <p:cNvSpPr txBox="1"/>
          <p:nvPr/>
        </p:nvSpPr>
        <p:spPr>
          <a:xfrm>
            <a:off x="4807655" y="4430397"/>
            <a:ext cx="1415772" cy="954107"/>
          </a:xfrm>
          <a:prstGeom prst="rect">
            <a:avLst/>
          </a:prstGeom>
          <a:noFill/>
        </p:spPr>
        <p:txBody>
          <a:bodyPr wrap="none" rtlCol="0">
            <a:spAutoFit/>
          </a:bodyPr>
          <a:lstStyle/>
          <a:p>
            <a:pPr algn="ctr"/>
            <a:r>
              <a:rPr lang="en-US" sz="2800" dirty="0"/>
              <a:t>Timing? </a:t>
            </a:r>
          </a:p>
          <a:p>
            <a:pPr algn="ctr"/>
            <a:r>
              <a:rPr lang="en-US" dirty="0"/>
              <a:t> </a:t>
            </a:r>
            <a:r>
              <a:rPr lang="en-US" sz="2800" dirty="0"/>
              <a:t>&lt;, =, &gt;</a:t>
            </a:r>
          </a:p>
        </p:txBody>
      </p:sp>
      <p:sp>
        <p:nvSpPr>
          <p:cNvPr id="8" name="TextBox 7">
            <a:extLst>
              <a:ext uri="{FF2B5EF4-FFF2-40B4-BE49-F238E27FC236}">
                <a16:creationId xmlns:a16="http://schemas.microsoft.com/office/drawing/2014/main" id="{32B2F0C4-9688-8D40-A7C8-395DA2F477F1}"/>
              </a:ext>
            </a:extLst>
          </p:cNvPr>
          <p:cNvSpPr txBox="1"/>
          <p:nvPr/>
        </p:nvSpPr>
        <p:spPr>
          <a:xfrm>
            <a:off x="3026017" y="6046002"/>
            <a:ext cx="1801327" cy="369332"/>
          </a:xfrm>
          <a:prstGeom prst="rect">
            <a:avLst/>
          </a:prstGeom>
          <a:noFill/>
        </p:spPr>
        <p:txBody>
          <a:bodyPr wrap="none" rtlCol="0">
            <a:spAutoFit/>
          </a:bodyPr>
          <a:lstStyle/>
          <a:p>
            <a:r>
              <a:rPr lang="en-US" dirty="0"/>
              <a:t>Location  A, 1950</a:t>
            </a:r>
          </a:p>
        </p:txBody>
      </p:sp>
      <p:sp>
        <p:nvSpPr>
          <p:cNvPr id="15" name="TextBox 14">
            <a:extLst>
              <a:ext uri="{FF2B5EF4-FFF2-40B4-BE49-F238E27FC236}">
                <a16:creationId xmlns:a16="http://schemas.microsoft.com/office/drawing/2014/main" id="{76394502-C097-D940-86E5-21C9DAFD58D9}"/>
              </a:ext>
            </a:extLst>
          </p:cNvPr>
          <p:cNvSpPr txBox="1"/>
          <p:nvPr/>
        </p:nvSpPr>
        <p:spPr>
          <a:xfrm>
            <a:off x="7190749" y="6046002"/>
            <a:ext cx="1748427" cy="369332"/>
          </a:xfrm>
          <a:prstGeom prst="rect">
            <a:avLst/>
          </a:prstGeom>
          <a:noFill/>
        </p:spPr>
        <p:txBody>
          <a:bodyPr wrap="none" rtlCol="0">
            <a:spAutoFit/>
          </a:bodyPr>
          <a:lstStyle/>
          <a:p>
            <a:r>
              <a:rPr lang="en-US" dirty="0"/>
              <a:t>Location A, 2019</a:t>
            </a:r>
          </a:p>
        </p:txBody>
      </p:sp>
      <p:sp>
        <p:nvSpPr>
          <p:cNvPr id="9" name="TextBox 8">
            <a:extLst>
              <a:ext uri="{FF2B5EF4-FFF2-40B4-BE49-F238E27FC236}">
                <a16:creationId xmlns:a16="http://schemas.microsoft.com/office/drawing/2014/main" id="{8C452E0A-A150-364C-8454-44999E8F8B75}"/>
              </a:ext>
            </a:extLst>
          </p:cNvPr>
          <p:cNvSpPr txBox="1"/>
          <p:nvPr/>
        </p:nvSpPr>
        <p:spPr>
          <a:xfrm rot="16200000">
            <a:off x="1419653" y="4798765"/>
            <a:ext cx="1776513" cy="369332"/>
          </a:xfrm>
          <a:prstGeom prst="rect">
            <a:avLst/>
          </a:prstGeom>
          <a:noFill/>
        </p:spPr>
        <p:txBody>
          <a:bodyPr wrap="none" rtlCol="0">
            <a:spAutoFit/>
          </a:bodyPr>
          <a:lstStyle/>
          <a:p>
            <a:pPr algn="ctr"/>
            <a:r>
              <a:rPr lang="en-US" dirty="0"/>
              <a:t>Date of Budburst</a:t>
            </a:r>
          </a:p>
        </p:txBody>
      </p:sp>
      <p:sp>
        <p:nvSpPr>
          <p:cNvPr id="17" name="TextBox 16">
            <a:extLst>
              <a:ext uri="{FF2B5EF4-FFF2-40B4-BE49-F238E27FC236}">
                <a16:creationId xmlns:a16="http://schemas.microsoft.com/office/drawing/2014/main" id="{CA99CDFE-7F43-354D-A080-04A1A7DA117B}"/>
              </a:ext>
            </a:extLst>
          </p:cNvPr>
          <p:cNvSpPr txBox="1"/>
          <p:nvPr/>
        </p:nvSpPr>
        <p:spPr>
          <a:xfrm>
            <a:off x="3438267" y="4686487"/>
            <a:ext cx="351378" cy="523220"/>
          </a:xfrm>
          <a:prstGeom prst="rect">
            <a:avLst/>
          </a:prstGeom>
          <a:noFill/>
        </p:spPr>
        <p:txBody>
          <a:bodyPr wrap="none" rtlCol="0">
            <a:spAutoFit/>
          </a:bodyPr>
          <a:lstStyle/>
          <a:p>
            <a:r>
              <a:rPr lang="en-US" sz="2800" dirty="0"/>
              <a:t>?</a:t>
            </a:r>
          </a:p>
        </p:txBody>
      </p:sp>
      <p:sp>
        <p:nvSpPr>
          <p:cNvPr id="20" name="TextBox 19">
            <a:extLst>
              <a:ext uri="{FF2B5EF4-FFF2-40B4-BE49-F238E27FC236}">
                <a16:creationId xmlns:a16="http://schemas.microsoft.com/office/drawing/2014/main" id="{E6AE7722-6FBC-0944-B123-E6D4600D2B38}"/>
              </a:ext>
            </a:extLst>
          </p:cNvPr>
          <p:cNvSpPr txBox="1"/>
          <p:nvPr/>
        </p:nvSpPr>
        <p:spPr>
          <a:xfrm>
            <a:off x="7815351" y="4686487"/>
            <a:ext cx="351378" cy="523220"/>
          </a:xfrm>
          <a:prstGeom prst="rect">
            <a:avLst/>
          </a:prstGeom>
          <a:noFill/>
        </p:spPr>
        <p:txBody>
          <a:bodyPr wrap="none" rtlCol="0">
            <a:spAutoFit/>
          </a:bodyPr>
          <a:lstStyle/>
          <a:p>
            <a:r>
              <a:rPr lang="en-US" sz="2800" dirty="0"/>
              <a:t>?</a:t>
            </a:r>
          </a:p>
        </p:txBody>
      </p:sp>
      <p:sp>
        <p:nvSpPr>
          <p:cNvPr id="18" name="TextBox 17">
            <a:extLst>
              <a:ext uri="{FF2B5EF4-FFF2-40B4-BE49-F238E27FC236}">
                <a16:creationId xmlns:a16="http://schemas.microsoft.com/office/drawing/2014/main" id="{3C5E5EE0-2486-3F41-A046-267B6F493CAC}"/>
              </a:ext>
            </a:extLst>
          </p:cNvPr>
          <p:cNvSpPr txBox="1"/>
          <p:nvPr/>
        </p:nvSpPr>
        <p:spPr>
          <a:xfrm rot="16200000">
            <a:off x="5850158" y="4798766"/>
            <a:ext cx="1776513" cy="369332"/>
          </a:xfrm>
          <a:prstGeom prst="rect">
            <a:avLst/>
          </a:prstGeom>
          <a:noFill/>
        </p:spPr>
        <p:txBody>
          <a:bodyPr wrap="none" rtlCol="0">
            <a:spAutoFit/>
          </a:bodyPr>
          <a:lstStyle/>
          <a:p>
            <a:pPr algn="ctr"/>
            <a:r>
              <a:rPr lang="en-US" dirty="0"/>
              <a:t>Date of Budburst</a:t>
            </a:r>
          </a:p>
        </p:txBody>
      </p:sp>
    </p:spTree>
    <p:extLst>
      <p:ext uri="{BB962C8B-B14F-4D97-AF65-F5344CB8AC3E}">
        <p14:creationId xmlns:p14="http://schemas.microsoft.com/office/powerpoint/2010/main" val="28408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EDB0-2C12-B447-A824-0636B50B5EAC}"/>
              </a:ext>
            </a:extLst>
          </p:cNvPr>
          <p:cNvSpPr>
            <a:spLocks noGrp="1"/>
          </p:cNvSpPr>
          <p:nvPr>
            <p:ph type="title"/>
          </p:nvPr>
        </p:nvSpPr>
        <p:spPr>
          <a:xfrm>
            <a:off x="334617" y="182010"/>
            <a:ext cx="10515600" cy="1325563"/>
          </a:xfrm>
        </p:spPr>
        <p:txBody>
          <a:bodyPr/>
          <a:lstStyle/>
          <a:p>
            <a:r>
              <a:rPr lang="en-US" b="1" dirty="0"/>
              <a:t>Aligning questions with Data</a:t>
            </a:r>
          </a:p>
        </p:txBody>
      </p:sp>
      <p:sp>
        <p:nvSpPr>
          <p:cNvPr id="3" name="Content Placeholder 2">
            <a:extLst>
              <a:ext uri="{FF2B5EF4-FFF2-40B4-BE49-F238E27FC236}">
                <a16:creationId xmlns:a16="http://schemas.microsoft.com/office/drawing/2014/main" id="{40EAECB8-E35C-274E-95F7-D1EC1B30545D}"/>
              </a:ext>
            </a:extLst>
          </p:cNvPr>
          <p:cNvSpPr>
            <a:spLocks noGrp="1"/>
          </p:cNvSpPr>
          <p:nvPr>
            <p:ph idx="1"/>
          </p:nvPr>
        </p:nvSpPr>
        <p:spPr>
          <a:xfrm>
            <a:off x="864704" y="1348546"/>
            <a:ext cx="10823713" cy="5145018"/>
          </a:xfrm>
        </p:spPr>
        <p:txBody>
          <a:bodyPr>
            <a:normAutofit/>
          </a:bodyPr>
          <a:lstStyle/>
          <a:p>
            <a:pPr marL="0" indent="0">
              <a:buNone/>
            </a:pPr>
            <a:r>
              <a:rPr lang="en-US" b="1" dirty="0"/>
              <a:t>Example “Correlate” Question:</a:t>
            </a:r>
          </a:p>
          <a:p>
            <a:pPr marL="0" indent="0">
              <a:buNone/>
            </a:pPr>
            <a:r>
              <a:rPr lang="en-US" dirty="0"/>
              <a:t>	</a:t>
            </a:r>
            <a:r>
              <a:rPr lang="en-US" i="1" dirty="0"/>
              <a:t>How does </a:t>
            </a:r>
            <a:r>
              <a:rPr lang="en-US" i="1" dirty="0" err="1"/>
              <a:t>winegrape</a:t>
            </a:r>
            <a:r>
              <a:rPr lang="en-US" i="1" dirty="0"/>
              <a:t> yield vary with the number of frost free days</a:t>
            </a:r>
            <a:r>
              <a:rPr lang="en-US" dirty="0"/>
              <a:t>?</a:t>
            </a:r>
            <a:endParaRPr lang="en-US" i="1" dirty="0"/>
          </a:p>
          <a:p>
            <a:pPr marL="0" indent="0">
              <a:buNone/>
            </a:pPr>
            <a:endParaRPr lang="en-US" b="1" dirty="0"/>
          </a:p>
          <a:p>
            <a:pPr marL="0" indent="0">
              <a:buNone/>
            </a:pPr>
            <a:r>
              <a:rPr lang="en-US" b="1" dirty="0"/>
              <a:t>Data: What are we correlating? What is X and what is Y? Why? </a:t>
            </a:r>
          </a:p>
          <a:p>
            <a:pPr marL="0" indent="0">
              <a:buNone/>
            </a:pPr>
            <a:r>
              <a:rPr lang="en-US" b="1" dirty="0"/>
              <a:t>	</a:t>
            </a:r>
            <a:endParaRPr lang="en-US" dirty="0"/>
          </a:p>
        </p:txBody>
      </p:sp>
      <p:cxnSp>
        <p:nvCxnSpPr>
          <p:cNvPr id="5" name="Straight Arrow Connector 4">
            <a:extLst>
              <a:ext uri="{FF2B5EF4-FFF2-40B4-BE49-F238E27FC236}">
                <a16:creationId xmlns:a16="http://schemas.microsoft.com/office/drawing/2014/main" id="{7953F919-C962-0F48-9F4A-D85D0403C3BA}"/>
              </a:ext>
            </a:extLst>
          </p:cNvPr>
          <p:cNvCxnSpPr/>
          <p:nvPr/>
        </p:nvCxnSpPr>
        <p:spPr>
          <a:xfrm flipV="1">
            <a:off x="3061252" y="3921055"/>
            <a:ext cx="0" cy="2054087"/>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81A1F0E-D91A-B44C-A4F5-A6D6DDCBD435}"/>
              </a:ext>
            </a:extLst>
          </p:cNvPr>
          <p:cNvCxnSpPr>
            <a:cxnSpLocks/>
          </p:cNvCxnSpPr>
          <p:nvPr/>
        </p:nvCxnSpPr>
        <p:spPr>
          <a:xfrm flipV="1">
            <a:off x="3050031" y="5975140"/>
            <a:ext cx="5353878" cy="2"/>
          </a:xfrm>
          <a:prstGeom prst="straightConnector1">
            <a:avLst/>
          </a:prstGeom>
          <a:ln w="571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24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17365</TotalTime>
  <Words>911</Words>
  <Application>Microsoft Macintosh PowerPoint</Application>
  <PresentationFormat>Widescreen</PresentationFormat>
  <Paragraphs>118</Paragraphs>
  <Slides>15</Slides>
  <Notes>3</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Aligning Questions with Data</vt:lpstr>
      <vt:lpstr>Scientific questions:</vt:lpstr>
      <vt:lpstr>Visualizing Data:</vt:lpstr>
      <vt:lpstr>Aligning questions with Data</vt:lpstr>
      <vt:lpstr>Aligning questions with Data</vt:lpstr>
      <vt:lpstr>Aligning questions with Data</vt:lpstr>
      <vt:lpstr>Aligning questions with Data</vt:lpstr>
      <vt:lpstr>Aligning questions with Data</vt:lpstr>
      <vt:lpstr>Aligning questions with Data</vt:lpstr>
      <vt:lpstr>Aligning questions with Data</vt:lpstr>
      <vt:lpstr>Science and Society</vt:lpstr>
      <vt:lpstr>Summarizing Challenges and Asking Scientific Questions</vt:lpstr>
      <vt:lpstr>Summarizing Challenges and Asking Scientific Questions</vt:lpstr>
      <vt:lpstr>Summarizing Challenges and Asking Scientific Questions</vt:lpstr>
      <vt:lpstr>Student reflection (done as a one minute writing in class or an after class reflection)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Questions</dc:title>
  <dc:creator>Microsoft Office User</dc:creator>
  <cp:lastModifiedBy>Microsoft Office User</cp:lastModifiedBy>
  <cp:revision>49</cp:revision>
  <dcterms:created xsi:type="dcterms:W3CDTF">2019-03-27T23:45:24Z</dcterms:created>
  <dcterms:modified xsi:type="dcterms:W3CDTF">2019-06-15T00:08:44Z</dcterms:modified>
</cp:coreProperties>
</file>