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8" r:id="rId4"/>
    <p:sldId id="259" r:id="rId5"/>
    <p:sldId id="261" r:id="rId6"/>
    <p:sldId id="263" r:id="rId7"/>
    <p:sldId id="264" r:id="rId8"/>
    <p:sldId id="267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/>
    <p:restoredTop sz="94637"/>
  </p:normalViewPr>
  <p:slideViewPr>
    <p:cSldViewPr snapToGrid="0" snapToObjects="1">
      <p:cViewPr varScale="1">
        <p:scale>
          <a:sx n="97" d="100"/>
          <a:sy n="97" d="100"/>
        </p:scale>
        <p:origin x="216" y="2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0DEE-88C4-8147-9E34-B2D3D3E296C6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45924-B4E5-A843-918B-F94F5655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1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for the course Instructor only – I lead this discussion without a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45924-B4E5-A843-918B-F94F565518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54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for the course Instructor only – I lead this discussion without a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45924-B4E5-A843-918B-F94F565518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79F4-82A9-074A-890D-585C51DB5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91BFE-488F-1E4E-B21E-55D724B84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FAF16-9BED-5C41-A465-53C0A961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7F8A2-364A-FD49-93DC-35166729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FE41A-BBDE-C44D-958D-408B8871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8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99597-6164-7340-8F69-0F19E121D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7C205-9508-6B41-BEA6-86F9F360A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65F90-F570-7B46-8396-11BDB335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83648-DCAC-954C-A3EB-DD408BB8D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DCA60-9E5D-184C-9C38-50ED01986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3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9CC880-8B32-5B40-A2A1-374ABB23D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12CC8-5765-2A4E-9FDC-7D072570A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3035F-45BC-1B47-B44C-4FB93E51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ACA08-7BB4-C440-B35F-1341F76F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57138-C05F-A944-B790-CD1338D9B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C4FBA-48D3-5C4F-81D8-0E8CF31A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B3B4D-D410-6949-9300-F25F0BB49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491AB-0355-CF43-A4E7-0286FBA24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9FA61-5C3D-CA4E-B2F3-F318A7976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FD5F-8C10-BA41-8285-DDFA4177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2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995F-5010-D64B-BC35-C67F20009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22C8F-B504-C547-A74D-3BA6A5893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57180-0DE3-E547-A471-2DE0BAB4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8F7D3-185B-C74C-B48D-F8005605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34C48-21C5-8E43-B175-89171365D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2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9DAF-0C57-4D48-8F08-AFD7216A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673D8-B348-E848-BA17-2F4C8EB2F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8F28E-CDE6-1047-9FEC-BE756E7C1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D708B-4018-6746-AD34-333CC88B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BCE62A-2ADD-2C49-83B9-7F164860D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BD2BE-FC7E-BB4B-A317-E9CBC127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7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8F55D-0D50-594F-BDBB-A6308522B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5FF3F-0C14-2B4D-B51A-0E8362D82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268D9-31BE-1641-BF9A-97080AD1B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8CE9DC-2A6F-F644-8531-2304A6D68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2675FE-9E09-6A42-B856-CF9881086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CC5949-096B-AF47-953E-1BF2F43C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1D37DD-E442-4747-9A10-12658AB0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BBDB3-F8F8-4F44-A10C-B6819A869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9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69825-2F9D-E44C-AAEE-DDE795E4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2F1BCF-6379-5B46-8AEE-F8B617E9F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E6AB1-3961-6841-ABBB-ECF7C972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51574-59C0-8844-847A-2A68A711D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9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34A3D6-03F3-644E-8BC9-25224B8E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0A20B-BADB-F546-9C35-10B1451E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4E3F5-CB15-364E-8C7D-EFFDC905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C3AAB-B81E-CC49-B2C6-665F79461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897AF-A720-A444-B84C-726F44F7B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8485E-5703-274E-B66C-3E16B1CDD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36A4F-5594-5D43-B9A1-B821B394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572E9-52F7-4B44-B1B8-1A7BA727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DF4DB-5A2A-A140-A299-E9FC815F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9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0121F-992E-4E4F-B84D-C5F0D8D31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6583D8-F6E0-064F-B9A8-7C7C4E81F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D9712-EB29-2A41-B024-D14768670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E626E-4B91-1344-8E5D-4E70576F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21056-F604-7045-81F0-4CBFAFE84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D8807-F968-C244-AD81-F5F6B3AC4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1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691453-AA3A-EF40-AF67-F5A76C44B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2FB88-031E-524B-86D2-E9252F08C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D74F6-978B-B448-B5C6-A4304A007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9925C-203A-B34A-BA56-FD68C1F1DB3C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1B8B9-9692-8749-AF4B-4434A2656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18409-0343-CE43-A70E-0D72009C1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7A52-0FA8-0645-A3D0-A30DDEBD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2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06677-947C-C94D-9CF4-AC0F63BBF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Asking Scientific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F5F17-680B-694B-9DA9-5BA4ABF868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Where to start</a:t>
            </a:r>
          </a:p>
        </p:txBody>
      </p:sp>
    </p:spTree>
    <p:extLst>
      <p:ext uri="{BB962C8B-B14F-4D97-AF65-F5344CB8AC3E}">
        <p14:creationId xmlns:p14="http://schemas.microsoft.com/office/powerpoint/2010/main" val="3312022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28B0-8E5A-884C-BA51-ACD12E4F5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reflection (done as a one minute writing in class or an after class reflection)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B844F-B6F4-154F-A613-C5FEC0F2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270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did you learn about scientific questioning?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Are you confident you can ask a specific scientific question?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or why not?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448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CDB8E-3461-404F-86F3-56B31CFC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Scientific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BE982-275C-C14F-8D51-FE4EBD774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077"/>
            <a:ext cx="10515600" cy="25236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Are specific and concrete</a:t>
            </a:r>
          </a:p>
          <a:p>
            <a:r>
              <a:rPr lang="en-US" dirty="0"/>
              <a:t>Direct a scientific inquiry</a:t>
            </a:r>
          </a:p>
          <a:p>
            <a:r>
              <a:rPr lang="en-US" dirty="0"/>
              <a:t>Are answered through analysis of information that is collected through observation (monitoring, experimentation, modelling)</a:t>
            </a:r>
          </a:p>
          <a:p>
            <a:r>
              <a:rPr lang="en-US" dirty="0"/>
              <a:t>Scientific inquiry is not used to answer questions about values or morality or ethics or the supernatural.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99096A-FD65-A749-87FD-525348B9BBE7}"/>
              </a:ext>
            </a:extLst>
          </p:cNvPr>
          <p:cNvSpPr txBox="1">
            <a:spLocks/>
          </p:cNvSpPr>
          <p:nvPr/>
        </p:nvSpPr>
        <p:spPr>
          <a:xfrm>
            <a:off x="838200" y="4057752"/>
            <a:ext cx="10515600" cy="1733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Scientific questions direct a process through which we quantify, compare, and correlate measurable features of the natural world</a:t>
            </a:r>
          </a:p>
        </p:txBody>
      </p:sp>
    </p:spTree>
    <p:extLst>
      <p:ext uri="{BB962C8B-B14F-4D97-AF65-F5344CB8AC3E}">
        <p14:creationId xmlns:p14="http://schemas.microsoft.com/office/powerpoint/2010/main" val="49495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8EDB0-2C12-B447-A824-0636B50B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17" y="182010"/>
            <a:ext cx="10515600" cy="1325563"/>
          </a:xfrm>
        </p:spPr>
        <p:txBody>
          <a:bodyPr/>
          <a:lstStyle/>
          <a:p>
            <a:r>
              <a:rPr lang="en-US" b="1" dirty="0"/>
              <a:t>Quantify: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AECB8-E35C-274E-95F7-D1EC1B305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704" y="1348546"/>
            <a:ext cx="10823713" cy="5145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Describe (using numbers) features of one sample or a group of samples.</a:t>
            </a:r>
          </a:p>
          <a:p>
            <a:r>
              <a:rPr lang="en-US" dirty="0"/>
              <a:t>The features must be measurable (size, duration, frequency, temperature, location, height, speed, chemical load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r>
              <a:rPr lang="en-US" dirty="0"/>
              <a:t>We call these features “</a:t>
            </a:r>
            <a:r>
              <a:rPr lang="en-US" i="1" dirty="0"/>
              <a:t>variables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Example Questions:</a:t>
            </a:r>
          </a:p>
          <a:p>
            <a:pPr marL="0" indent="0">
              <a:buNone/>
            </a:pPr>
            <a:r>
              <a:rPr lang="en-US" i="1" dirty="0"/>
              <a:t>What is the concentration of mercury in this population of salmon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i="1" dirty="0"/>
              <a:t>How many sockeye salmon returned to spawn in the Fraser River in 2019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i="1" dirty="0"/>
              <a:t>How long do Sockeye spend in salt water before returning to spawn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4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8EDB0-2C12-B447-A824-0636B50B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17" y="182010"/>
            <a:ext cx="10515600" cy="1325563"/>
          </a:xfrm>
        </p:spPr>
        <p:txBody>
          <a:bodyPr/>
          <a:lstStyle/>
          <a:p>
            <a:r>
              <a:rPr lang="en-US" b="1" dirty="0"/>
              <a:t>Compare: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AECB8-E35C-274E-95F7-D1EC1B305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704" y="1348546"/>
            <a:ext cx="10823713" cy="5145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Compare one or more variables measured in different samples or different groups of samples.  </a:t>
            </a:r>
          </a:p>
          <a:p>
            <a:r>
              <a:rPr lang="en-US" dirty="0"/>
              <a:t>Commonly, the average (mean) and standard deviation are used to describe the distribution of a variable within a group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Example Questions:</a:t>
            </a:r>
          </a:p>
          <a:p>
            <a:pPr marL="0" indent="0">
              <a:buNone/>
            </a:pPr>
            <a:r>
              <a:rPr lang="en-US" i="1" dirty="0"/>
              <a:t>At one location, how has the timing of the spring budburst* changed since first measurements? </a:t>
            </a:r>
          </a:p>
          <a:p>
            <a:pPr marL="0" indent="0">
              <a:buNone/>
            </a:pPr>
            <a:r>
              <a:rPr lang="en-US" i="1" dirty="0"/>
              <a:t>What regions on Earth (polar, temperate or tropical) have experienced the largest change in annual temperature since 1870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sz="1600" dirty="0"/>
              <a:t>* The opening of plant buds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2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8EDB0-2C12-B447-A824-0636B50B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17" y="182010"/>
            <a:ext cx="10515600" cy="1325563"/>
          </a:xfrm>
        </p:spPr>
        <p:txBody>
          <a:bodyPr/>
          <a:lstStyle/>
          <a:p>
            <a:r>
              <a:rPr lang="en-US" b="1" dirty="0"/>
              <a:t>Correlate: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AECB8-E35C-274E-95F7-D1EC1B305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704" y="1348546"/>
            <a:ext cx="10823713" cy="5145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Investigate the relationship between two variables measured in a sample or group of samples. </a:t>
            </a:r>
          </a:p>
          <a:p>
            <a:r>
              <a:rPr lang="en-US" dirty="0"/>
              <a:t>Correlation does not imply causation. Causation is investigated specifically through the methods chosen to answer a question.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Example Questions:</a:t>
            </a:r>
          </a:p>
          <a:p>
            <a:pPr marL="0" indent="0">
              <a:buNone/>
            </a:pPr>
            <a:r>
              <a:rPr lang="en-US" i="1" dirty="0"/>
              <a:t>How does </a:t>
            </a:r>
            <a:r>
              <a:rPr lang="en-US" i="1" dirty="0" err="1"/>
              <a:t>winegrape</a:t>
            </a:r>
            <a:r>
              <a:rPr lang="en-US" i="1" dirty="0"/>
              <a:t> yield vary with summer temperature? </a:t>
            </a:r>
          </a:p>
          <a:p>
            <a:pPr marL="0" indent="0">
              <a:buNone/>
            </a:pPr>
            <a:r>
              <a:rPr lang="en-US" i="1" dirty="0"/>
              <a:t>How does </a:t>
            </a:r>
            <a:r>
              <a:rPr lang="en-US" i="1" dirty="0" err="1"/>
              <a:t>winegrape</a:t>
            </a:r>
            <a:r>
              <a:rPr lang="en-US" i="1" dirty="0"/>
              <a:t> yield vary with the number of frost free days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i="1" dirty="0"/>
              <a:t>How does </a:t>
            </a:r>
            <a:r>
              <a:rPr lang="en-US" i="1" dirty="0" err="1"/>
              <a:t>winegrape</a:t>
            </a:r>
            <a:r>
              <a:rPr lang="en-US" i="1" dirty="0"/>
              <a:t> yield vary with the timing and amount of daily precipitation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1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5348-D444-FB4D-98FC-FE23B4D0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Science and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2E8D1-8975-B944-A2E5-30AC2CD82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watching the following video note one challenge / problem that is mentioned.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After watching the video you will be asked to: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Write down one challenge that is mentioned ( 1 – 3 sentences)</a:t>
            </a:r>
          </a:p>
          <a:p>
            <a:pPr marL="514350" indent="-514350">
              <a:buAutoNum type="arabicParenR"/>
            </a:pPr>
            <a:r>
              <a:rPr lang="en-US" dirty="0"/>
              <a:t>Write down a scientific question that addresses this challenge</a:t>
            </a:r>
          </a:p>
        </p:txBody>
      </p:sp>
    </p:spTree>
    <p:extLst>
      <p:ext uri="{BB962C8B-B14F-4D97-AF65-F5344CB8AC3E}">
        <p14:creationId xmlns:p14="http://schemas.microsoft.com/office/powerpoint/2010/main" val="355557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ED224-445F-7F43-BBEC-73A19ECF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Summarizing Challenges and</a:t>
            </a:r>
            <a:br>
              <a:rPr lang="en-US" b="1" dirty="0"/>
            </a:br>
            <a:r>
              <a:rPr lang="en-US" b="1" dirty="0"/>
              <a:t>Asking Scientific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4AE5C-F340-3142-8451-48DC9C86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your small groups: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One by one, share the challenge you identified and the question you asked. </a:t>
            </a:r>
          </a:p>
          <a:p>
            <a:r>
              <a:rPr lang="en-US" dirty="0"/>
              <a:t>Discuss the types of questions you are asking and ways to make the questions more specific. </a:t>
            </a:r>
          </a:p>
          <a:p>
            <a:r>
              <a:rPr lang="en-US" dirty="0"/>
              <a:t>Write your revised question down</a:t>
            </a:r>
          </a:p>
        </p:txBody>
      </p:sp>
    </p:spTree>
    <p:extLst>
      <p:ext uri="{BB962C8B-B14F-4D97-AF65-F5344CB8AC3E}">
        <p14:creationId xmlns:p14="http://schemas.microsoft.com/office/powerpoint/2010/main" val="333011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F6F08-B75E-EC41-BBBB-8A64BDC5C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Large Class Discussion:</a:t>
            </a:r>
          </a:p>
          <a:p>
            <a:pPr marL="0" indent="0">
              <a:buNone/>
            </a:pPr>
            <a:r>
              <a:rPr lang="en-US" dirty="0"/>
              <a:t>Have one group share a challenge:</a:t>
            </a:r>
          </a:p>
          <a:p>
            <a:r>
              <a:rPr lang="en-US" dirty="0"/>
              <a:t>Ask for hands / identify how may other students also focused on the same challenge.</a:t>
            </a:r>
          </a:p>
          <a:p>
            <a:pPr marL="0" indent="0">
              <a:buNone/>
            </a:pPr>
            <a:r>
              <a:rPr lang="en-US" dirty="0"/>
              <a:t>Have another group share a different challenge:</a:t>
            </a:r>
          </a:p>
          <a:p>
            <a:r>
              <a:rPr lang="en-US" dirty="0"/>
              <a:t>Ask for hands / identify how may other students also focused on the same challenge.</a:t>
            </a:r>
          </a:p>
          <a:p>
            <a:pPr marL="0" indent="0">
              <a:buNone/>
            </a:pPr>
            <a:r>
              <a:rPr lang="en-US" dirty="0"/>
              <a:t>Repeat until at least three challenges are identified or everyone has the opportunity to share the challenge they picked.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Summarize:  </a:t>
            </a:r>
            <a:r>
              <a:rPr lang="en-US" dirty="0"/>
              <a:t>from this short video – we were able to identify at least XX possible challenges that could prompt a scientific project (If some challenge was not identified you could bring it up here).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F9B55B9-6941-C04D-9592-1B5AE25A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Summarizing Challenges and</a:t>
            </a:r>
            <a:br>
              <a:rPr lang="en-US" b="1" dirty="0"/>
            </a:br>
            <a:r>
              <a:rPr lang="en-US" b="1" dirty="0"/>
              <a:t>Asking Scientific Questions</a:t>
            </a:r>
          </a:p>
        </p:txBody>
      </p:sp>
    </p:spTree>
    <p:extLst>
      <p:ext uri="{BB962C8B-B14F-4D97-AF65-F5344CB8AC3E}">
        <p14:creationId xmlns:p14="http://schemas.microsoft.com/office/powerpoint/2010/main" val="3147244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F6F08-B75E-EC41-BBBB-8A64BDC5C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Large Class Discussion:</a:t>
            </a:r>
          </a:p>
          <a:p>
            <a:pPr marL="0" indent="0">
              <a:buNone/>
            </a:pPr>
            <a:r>
              <a:rPr lang="en-US" dirty="0"/>
              <a:t>Have one group share a “quantify” question:</a:t>
            </a:r>
          </a:p>
          <a:p>
            <a:r>
              <a:rPr lang="en-US" dirty="0"/>
              <a:t>Analyze the question – write on the board or note the “features” or “variables” that would be quantified. If they are unclear ask for clarification or ways that the question could become more specific.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Repeat for compare and correlate questions.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Summarize: </a:t>
            </a:r>
            <a:r>
              <a:rPr lang="en-US"/>
              <a:t>Scientific questions </a:t>
            </a:r>
            <a:r>
              <a:rPr lang="en-US" dirty="0"/>
              <a:t>need to be able to direct a study so they need to be specific. When asking a scientific question be aware if you are thinking about quantifying something, comparing something or correlating something.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F9B55B9-6941-C04D-9592-1B5AE25A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Summarizing Challenges and</a:t>
            </a:r>
            <a:br>
              <a:rPr lang="en-US" b="1" dirty="0"/>
            </a:br>
            <a:r>
              <a:rPr lang="en-US" b="1" dirty="0"/>
              <a:t>Asking Scientific Questions</a:t>
            </a:r>
          </a:p>
        </p:txBody>
      </p:sp>
    </p:spTree>
    <p:extLst>
      <p:ext uri="{BB962C8B-B14F-4D97-AF65-F5344CB8AC3E}">
        <p14:creationId xmlns:p14="http://schemas.microsoft.com/office/powerpoint/2010/main" val="4117338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17241</TotalTime>
  <Words>713</Words>
  <Application>Microsoft Macintosh PowerPoint</Application>
  <PresentationFormat>Widescreen</PresentationFormat>
  <Paragraphs>74</Paragraphs>
  <Slides>10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Asking Scientific Questions</vt:lpstr>
      <vt:lpstr>Scientific questions:</vt:lpstr>
      <vt:lpstr>Quantify:</vt:lpstr>
      <vt:lpstr>Compare:</vt:lpstr>
      <vt:lpstr>Correlate:</vt:lpstr>
      <vt:lpstr>Science and Society</vt:lpstr>
      <vt:lpstr>Summarizing Challenges and Asking Scientific Questions</vt:lpstr>
      <vt:lpstr>Summarizing Challenges and Asking Scientific Questions</vt:lpstr>
      <vt:lpstr>Summarizing Challenges and Asking Scientific Questions</vt:lpstr>
      <vt:lpstr>Student reflection (done as a one minute writing in class or an after class reflection)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Questions</dc:title>
  <dc:creator>Microsoft Office User</dc:creator>
  <cp:lastModifiedBy>Microsoft Office User</cp:lastModifiedBy>
  <cp:revision>32</cp:revision>
  <dcterms:created xsi:type="dcterms:W3CDTF">2019-03-27T23:45:24Z</dcterms:created>
  <dcterms:modified xsi:type="dcterms:W3CDTF">2019-06-14T23:49:24Z</dcterms:modified>
</cp:coreProperties>
</file>