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2" r:id="rId3"/>
    <p:sldId id="268" r:id="rId4"/>
    <p:sldId id="269" r:id="rId5"/>
    <p:sldId id="270" r:id="rId6"/>
    <p:sldId id="271"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p:restoredTop sz="94637"/>
  </p:normalViewPr>
  <p:slideViewPr>
    <p:cSldViewPr snapToGrid="0" snapToObjects="1">
      <p:cViewPr varScale="1">
        <p:scale>
          <a:sx n="97" d="100"/>
          <a:sy n="97" d="100"/>
        </p:scale>
        <p:origin x="216" y="2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6A223D-A310-4641-8ED7-3803CD860D3B}" type="datetimeFigureOut">
              <a:rPr lang="en-US" smtClean="0"/>
              <a:t>6/14/19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CFEC1-CEE5-9E4E-A455-68CC493673ED}" type="slidenum">
              <a:rPr lang="en-US" smtClean="0"/>
              <a:t>‹#›</a:t>
            </a:fld>
            <a:endParaRPr lang="en-US"/>
          </a:p>
        </p:txBody>
      </p:sp>
    </p:spTree>
    <p:extLst>
      <p:ext uri="{BB962C8B-B14F-4D97-AF65-F5344CB8AC3E}">
        <p14:creationId xmlns:p14="http://schemas.microsoft.com/office/powerpoint/2010/main" val="193846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third time the students have been through the “asking a scientific question” activity. I would suggest using a new video for this activity.</a:t>
            </a:r>
          </a:p>
        </p:txBody>
      </p:sp>
      <p:sp>
        <p:nvSpPr>
          <p:cNvPr id="4" name="Slide Number Placeholder 3"/>
          <p:cNvSpPr>
            <a:spLocks noGrp="1"/>
          </p:cNvSpPr>
          <p:nvPr>
            <p:ph type="sldNum" sz="quarter" idx="5"/>
          </p:nvPr>
        </p:nvSpPr>
        <p:spPr/>
        <p:txBody>
          <a:bodyPr/>
          <a:lstStyle/>
          <a:p>
            <a:fld id="{1D5CFEC1-CEE5-9E4E-A455-68CC493673ED}" type="slidenum">
              <a:rPr lang="en-US" smtClean="0"/>
              <a:t>3</a:t>
            </a:fld>
            <a:endParaRPr lang="en-US"/>
          </a:p>
        </p:txBody>
      </p:sp>
    </p:spTree>
    <p:extLst>
      <p:ext uri="{BB962C8B-B14F-4D97-AF65-F5344CB8AC3E}">
        <p14:creationId xmlns:p14="http://schemas.microsoft.com/office/powerpoint/2010/main" val="406277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for the course Instructor only – I lead this discussion without a slide. </a:t>
            </a:r>
          </a:p>
        </p:txBody>
      </p:sp>
      <p:sp>
        <p:nvSpPr>
          <p:cNvPr id="4" name="Slide Number Placeholder 3"/>
          <p:cNvSpPr>
            <a:spLocks noGrp="1"/>
          </p:cNvSpPr>
          <p:nvPr>
            <p:ph type="sldNum" sz="quarter" idx="5"/>
          </p:nvPr>
        </p:nvSpPr>
        <p:spPr/>
        <p:txBody>
          <a:bodyPr/>
          <a:lstStyle/>
          <a:p>
            <a:fld id="{C9245924-B4E5-A843-918B-F94F5655187A}" type="slidenum">
              <a:rPr lang="en-US" smtClean="0"/>
              <a:t>5</a:t>
            </a:fld>
            <a:endParaRPr lang="en-US"/>
          </a:p>
        </p:txBody>
      </p:sp>
    </p:spTree>
    <p:extLst>
      <p:ext uri="{BB962C8B-B14F-4D97-AF65-F5344CB8AC3E}">
        <p14:creationId xmlns:p14="http://schemas.microsoft.com/office/powerpoint/2010/main" val="350375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for the course Instructor only – I lead this discussion without a slide. </a:t>
            </a:r>
          </a:p>
        </p:txBody>
      </p:sp>
      <p:sp>
        <p:nvSpPr>
          <p:cNvPr id="4" name="Slide Number Placeholder 3"/>
          <p:cNvSpPr>
            <a:spLocks noGrp="1"/>
          </p:cNvSpPr>
          <p:nvPr>
            <p:ph type="sldNum" sz="quarter" idx="5"/>
          </p:nvPr>
        </p:nvSpPr>
        <p:spPr/>
        <p:txBody>
          <a:bodyPr/>
          <a:lstStyle/>
          <a:p>
            <a:fld id="{C9245924-B4E5-A843-918B-F94F5655187A}" type="slidenum">
              <a:rPr lang="en-US" smtClean="0"/>
              <a:t>6</a:t>
            </a:fld>
            <a:endParaRPr lang="en-US"/>
          </a:p>
        </p:txBody>
      </p:sp>
    </p:spTree>
    <p:extLst>
      <p:ext uri="{BB962C8B-B14F-4D97-AF65-F5344CB8AC3E}">
        <p14:creationId xmlns:p14="http://schemas.microsoft.com/office/powerpoint/2010/main" val="399505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C79F4-82A9-074A-890D-585C51DB54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591BFE-488F-1E4E-B21E-55D724B846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CFAF16-9BED-5C41-A465-53C0A961677F}"/>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A237F8A2-364A-FD49-93DC-3516672937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FE41A-BBDE-C44D-958D-408B88716947}"/>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48618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9597-6164-7340-8F69-0F19E121D4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17C205-9508-6B41-BEA6-86F9F360A8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265F90-F570-7B46-8396-11BDB335B729}"/>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06C83648-DCAC-954C-A3EB-DD408BB8D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DCA60-9E5D-184C-9C38-50ED01986441}"/>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68803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9CC880-8B32-5B40-A2A1-374ABB23DE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F12CC8-5765-2A4E-9FDC-7D072570A2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3035F-45BC-1B47-B44C-4FB93E51E885}"/>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048ACA08-7BB4-C440-B35F-1341F76FF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57138-C05F-A944-B790-CD1338D9B22B}"/>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02460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C4FBA-48D3-5C4F-81D8-0E8CF31A66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CB3B4D-D410-6949-9300-F25F0BB490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491AB-0355-CF43-A4E7-0286FBA2483F}"/>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8309FA61-5C3D-CA4E-B2F3-F318A7976A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61FD5F-8C10-BA41-8285-DDFA417743B9}"/>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963722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995F-5010-D64B-BC35-C67F200096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422C8F-B504-C547-A74D-3BA6A58935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457180-0DE3-E547-A471-2DE0BAB4AE6A}"/>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6198F7D3-185B-C74C-B48D-F8005605B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D34C48-21C5-8E43-B175-89171365D17D}"/>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70862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79DAF-0C57-4D48-8F08-AFD7216A3B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6673D8-B348-E848-BA17-2F4C8EB2FC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88F28E-CDE6-1047-9FEC-BE756E7C15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6D708B-4018-6746-AD34-333CC88B3212}"/>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6" name="Footer Placeholder 5">
            <a:extLst>
              <a:ext uri="{FF2B5EF4-FFF2-40B4-BE49-F238E27FC236}">
                <a16:creationId xmlns:a16="http://schemas.microsoft.com/office/drawing/2014/main" id="{6BBCE62A-2ADD-2C49-83B9-7F164860D7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0BD2BE-FC7E-BB4B-A317-E9CBC127AEF5}"/>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69887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F55D-0D50-594F-BDBB-A6308522B5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E5FF3F-0C14-2B4D-B51A-0E8362D829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7268D9-31BE-1641-BF9A-97080AD1B6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8CE9DC-2A6F-F644-8531-2304A6D687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2675FE-9E09-6A42-B856-CF98810862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CC5949-096B-AF47-953E-1BF2F43C1D42}"/>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8" name="Footer Placeholder 7">
            <a:extLst>
              <a:ext uri="{FF2B5EF4-FFF2-40B4-BE49-F238E27FC236}">
                <a16:creationId xmlns:a16="http://schemas.microsoft.com/office/drawing/2014/main" id="{A31D37DD-E442-4747-9A10-12658AB042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ABBDB3-F8F8-4F44-A10C-B6819A8695FA}"/>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92329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69825-2F9D-E44C-AAEE-DDE795E4CC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2F1BCF-6379-5B46-8AEE-F8B617E9FB50}"/>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4" name="Footer Placeholder 3">
            <a:extLst>
              <a:ext uri="{FF2B5EF4-FFF2-40B4-BE49-F238E27FC236}">
                <a16:creationId xmlns:a16="http://schemas.microsoft.com/office/drawing/2014/main" id="{88BE6AB1-3961-6841-ABBB-ECF7C9729C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651574-59C0-8844-847A-2A68A711D885}"/>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20619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34A3D6-03F3-644E-8BC9-25224B8E36B9}"/>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3" name="Footer Placeholder 2">
            <a:extLst>
              <a:ext uri="{FF2B5EF4-FFF2-40B4-BE49-F238E27FC236}">
                <a16:creationId xmlns:a16="http://schemas.microsoft.com/office/drawing/2014/main" id="{D2A0A20B-BADB-F546-9C35-10B1451E91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A4E3F5-CB15-364E-8C7D-EFFDC905AB1A}"/>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77785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3AAB-B81E-CC49-B2C6-665F79461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1897AF-A720-A444-B84C-726F44F7B3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E8485E-5703-274E-B66C-3E16B1CDD6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436A4F-5594-5D43-B9A1-B821B3946606}"/>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6" name="Footer Placeholder 5">
            <a:extLst>
              <a:ext uri="{FF2B5EF4-FFF2-40B4-BE49-F238E27FC236}">
                <a16:creationId xmlns:a16="http://schemas.microsoft.com/office/drawing/2014/main" id="{AF9572E9-52F7-4B44-B1B8-1A7BA72734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0DF4DB-5A2A-A140-A299-E9FC815FB19E}"/>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40789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0121F-992E-4E4F-B84D-C5F0D8D319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6583D8-F6E0-064F-B9A8-7C7C4E81FB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1D9712-EB29-2A41-B024-D14768670A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4E626E-4B91-1344-8E5D-4E70576FC615}"/>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6" name="Footer Placeholder 5">
            <a:extLst>
              <a:ext uri="{FF2B5EF4-FFF2-40B4-BE49-F238E27FC236}">
                <a16:creationId xmlns:a16="http://schemas.microsoft.com/office/drawing/2014/main" id="{81521056-F604-7045-81F0-4CBFAFE84F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3D8807-F968-C244-AD81-F5F6B3AC414B}"/>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63881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691453-AA3A-EF40-AF67-F5A76C44B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E2FB88-031E-524B-86D2-E9252F08C7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D74F6-978B-B448-B5C6-A4304A0073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7301B8B9-9692-8749-AF4B-4434A26567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218409-0343-CE43-A70E-0D72009C18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27A52-0FA8-0645-A3D0-A30DDEBD36BD}" type="slidenum">
              <a:rPr lang="en-US" smtClean="0"/>
              <a:t>‹#›</a:t>
            </a:fld>
            <a:endParaRPr lang="en-US"/>
          </a:p>
        </p:txBody>
      </p:sp>
    </p:spTree>
    <p:extLst>
      <p:ext uri="{BB962C8B-B14F-4D97-AF65-F5344CB8AC3E}">
        <p14:creationId xmlns:p14="http://schemas.microsoft.com/office/powerpoint/2010/main" val="606028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6677-947C-C94D-9CF4-AC0F63BBF7AE}"/>
              </a:ext>
            </a:extLst>
          </p:cNvPr>
          <p:cNvSpPr>
            <a:spLocks noGrp="1"/>
          </p:cNvSpPr>
          <p:nvPr>
            <p:ph type="ctrTitle"/>
          </p:nvPr>
        </p:nvSpPr>
        <p:spPr/>
        <p:txBody>
          <a:bodyPr/>
          <a:lstStyle/>
          <a:p>
            <a:r>
              <a:rPr lang="en-US" dirty="0"/>
              <a:t>Science and Society</a:t>
            </a:r>
          </a:p>
        </p:txBody>
      </p:sp>
      <p:sp>
        <p:nvSpPr>
          <p:cNvPr id="3" name="Subtitle 2">
            <a:extLst>
              <a:ext uri="{FF2B5EF4-FFF2-40B4-BE49-F238E27FC236}">
                <a16:creationId xmlns:a16="http://schemas.microsoft.com/office/drawing/2014/main" id="{7C3F5F17-680B-694B-9DA9-5BA4ABF868F5}"/>
              </a:ext>
            </a:extLst>
          </p:cNvPr>
          <p:cNvSpPr>
            <a:spLocks noGrp="1"/>
          </p:cNvSpPr>
          <p:nvPr>
            <p:ph type="subTitle" idx="1"/>
          </p:nvPr>
        </p:nvSpPr>
        <p:spPr/>
        <p:txBody>
          <a:bodyPr>
            <a:normAutofit/>
          </a:bodyPr>
          <a:lstStyle/>
          <a:p>
            <a:r>
              <a:rPr lang="en-US" sz="3200" dirty="0"/>
              <a:t>What Questions get Asked and Answered?</a:t>
            </a:r>
          </a:p>
        </p:txBody>
      </p:sp>
    </p:spTree>
    <p:extLst>
      <p:ext uri="{BB962C8B-B14F-4D97-AF65-F5344CB8AC3E}">
        <p14:creationId xmlns:p14="http://schemas.microsoft.com/office/powerpoint/2010/main" val="3312022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CDB8E-3461-404F-86F3-56B31CFC2CFA}"/>
              </a:ext>
            </a:extLst>
          </p:cNvPr>
          <p:cNvSpPr>
            <a:spLocks noGrp="1"/>
          </p:cNvSpPr>
          <p:nvPr>
            <p:ph type="title"/>
          </p:nvPr>
        </p:nvSpPr>
        <p:spPr/>
        <p:txBody>
          <a:bodyPr/>
          <a:lstStyle/>
          <a:p>
            <a:r>
              <a:rPr lang="en-US" b="1" dirty="0"/>
              <a:t>Scientific questions:</a:t>
            </a:r>
          </a:p>
        </p:txBody>
      </p:sp>
      <p:sp>
        <p:nvSpPr>
          <p:cNvPr id="3" name="Content Placeholder 2">
            <a:extLst>
              <a:ext uri="{FF2B5EF4-FFF2-40B4-BE49-F238E27FC236}">
                <a16:creationId xmlns:a16="http://schemas.microsoft.com/office/drawing/2014/main" id="{4ACBE982-275C-C14F-8D51-FE4EBD774E27}"/>
              </a:ext>
            </a:extLst>
          </p:cNvPr>
          <p:cNvSpPr>
            <a:spLocks noGrp="1"/>
          </p:cNvSpPr>
          <p:nvPr>
            <p:ph idx="1"/>
          </p:nvPr>
        </p:nvSpPr>
        <p:spPr>
          <a:xfrm>
            <a:off x="838200" y="1534077"/>
            <a:ext cx="10515600" cy="2229540"/>
          </a:xfrm>
        </p:spPr>
        <p:txBody>
          <a:bodyPr>
            <a:normAutofit fontScale="92500" lnSpcReduction="20000"/>
          </a:bodyPr>
          <a:lstStyle/>
          <a:p>
            <a:r>
              <a:rPr lang="en-US" dirty="0"/>
              <a:t>Are specific and concrete</a:t>
            </a:r>
          </a:p>
          <a:p>
            <a:r>
              <a:rPr lang="en-US" dirty="0"/>
              <a:t>Direct a scientific inquiry</a:t>
            </a:r>
          </a:p>
          <a:p>
            <a:r>
              <a:rPr lang="en-US" dirty="0"/>
              <a:t>Are answered through analysis of information – data – that is collected through observation (monitoring, experimentation, modelling)</a:t>
            </a:r>
          </a:p>
          <a:p>
            <a:r>
              <a:rPr lang="en-US" dirty="0"/>
              <a:t>The questions asked and the methods employed are instances of Scientific Creativity</a:t>
            </a:r>
          </a:p>
        </p:txBody>
      </p:sp>
      <p:sp>
        <p:nvSpPr>
          <p:cNvPr id="4" name="Title 1">
            <a:extLst>
              <a:ext uri="{FF2B5EF4-FFF2-40B4-BE49-F238E27FC236}">
                <a16:creationId xmlns:a16="http://schemas.microsoft.com/office/drawing/2014/main" id="{B299096A-FD65-A749-87FD-525348B9BBE7}"/>
              </a:ext>
            </a:extLst>
          </p:cNvPr>
          <p:cNvSpPr txBox="1">
            <a:spLocks/>
          </p:cNvSpPr>
          <p:nvPr/>
        </p:nvSpPr>
        <p:spPr>
          <a:xfrm>
            <a:off x="838200" y="4057753"/>
            <a:ext cx="10515600" cy="2223778"/>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As scientists, we ask questions that interest us and/or our society. Science is a rigorous process-based practice but creativity is present as the scientist springboards from existing knowledge: connecting what we know now to newly generated knowledge.</a:t>
            </a:r>
          </a:p>
        </p:txBody>
      </p:sp>
    </p:spTree>
    <p:extLst>
      <p:ext uri="{BB962C8B-B14F-4D97-AF65-F5344CB8AC3E}">
        <p14:creationId xmlns:p14="http://schemas.microsoft.com/office/powerpoint/2010/main" val="49495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45348-D444-FB4D-98FC-FE23B4D0F993}"/>
              </a:ext>
            </a:extLst>
          </p:cNvPr>
          <p:cNvSpPr>
            <a:spLocks noGrp="1"/>
          </p:cNvSpPr>
          <p:nvPr>
            <p:ph type="title"/>
          </p:nvPr>
        </p:nvSpPr>
        <p:spPr/>
        <p:txBody>
          <a:bodyPr/>
          <a:lstStyle/>
          <a:p>
            <a:r>
              <a:rPr lang="en-US" b="1" dirty="0"/>
              <a:t>Science and Society</a:t>
            </a:r>
          </a:p>
        </p:txBody>
      </p:sp>
      <p:sp>
        <p:nvSpPr>
          <p:cNvPr id="3" name="Content Placeholder 2">
            <a:extLst>
              <a:ext uri="{FF2B5EF4-FFF2-40B4-BE49-F238E27FC236}">
                <a16:creationId xmlns:a16="http://schemas.microsoft.com/office/drawing/2014/main" id="{57C2E8D1-8975-B944-A2E5-30AC2CD824FC}"/>
              </a:ext>
            </a:extLst>
          </p:cNvPr>
          <p:cNvSpPr>
            <a:spLocks noGrp="1"/>
          </p:cNvSpPr>
          <p:nvPr>
            <p:ph idx="1"/>
          </p:nvPr>
        </p:nvSpPr>
        <p:spPr/>
        <p:txBody>
          <a:bodyPr>
            <a:normAutofit fontScale="92500" lnSpcReduction="20000"/>
          </a:bodyPr>
          <a:lstStyle/>
          <a:p>
            <a:pPr marL="0" indent="0">
              <a:buNone/>
            </a:pPr>
            <a:r>
              <a:rPr lang="en-US" dirty="0"/>
              <a:t>While watching the following video note as many challenges / problems mentioned that you can. </a:t>
            </a:r>
          </a:p>
          <a:p>
            <a:pPr marL="0" indent="0">
              <a:buNone/>
            </a:pPr>
            <a:endParaRPr lang="en-US" dirty="0"/>
          </a:p>
          <a:p>
            <a:pPr marL="0" indent="0">
              <a:buNone/>
            </a:pPr>
            <a:r>
              <a:rPr lang="en-US" dirty="0"/>
              <a:t>After watching the video you will be asked to:</a:t>
            </a:r>
          </a:p>
          <a:p>
            <a:pPr marL="0" indent="0">
              <a:buNone/>
            </a:pPr>
            <a:endParaRPr lang="en-US" dirty="0"/>
          </a:p>
          <a:p>
            <a:pPr marL="514350" indent="-514350">
              <a:buAutoNum type="arabicParenR"/>
            </a:pPr>
            <a:r>
              <a:rPr lang="en-US" dirty="0"/>
              <a:t>Write down one challenge that is most interesting to you ( 1 – 3 sentences).</a:t>
            </a:r>
          </a:p>
          <a:p>
            <a:pPr marL="514350" indent="-514350">
              <a:buAutoNum type="arabicParenR"/>
            </a:pPr>
            <a:r>
              <a:rPr lang="en-US" dirty="0"/>
              <a:t>Why did you chose this problem to focus on? </a:t>
            </a:r>
          </a:p>
          <a:p>
            <a:pPr marL="514350" indent="-514350">
              <a:buAutoNum type="arabicParenR"/>
            </a:pPr>
            <a:r>
              <a:rPr lang="en-US" dirty="0"/>
              <a:t>Write down 3-5 scientific questions that address this challenge.</a:t>
            </a:r>
          </a:p>
          <a:p>
            <a:pPr marL="514350" indent="-514350">
              <a:buAutoNum type="arabicParenR"/>
            </a:pPr>
            <a:r>
              <a:rPr lang="en-US" dirty="0"/>
              <a:t>Pick the one question that you find most compelling and identify the variables that you would need to measure in order to answer your question. </a:t>
            </a:r>
          </a:p>
        </p:txBody>
      </p:sp>
    </p:spTree>
    <p:extLst>
      <p:ext uri="{BB962C8B-B14F-4D97-AF65-F5344CB8AC3E}">
        <p14:creationId xmlns:p14="http://schemas.microsoft.com/office/powerpoint/2010/main" val="2685836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ED224-445F-7F43-BBEC-73A19ECF0BFE}"/>
              </a:ext>
            </a:extLst>
          </p:cNvPr>
          <p:cNvSpPr>
            <a:spLocks noGrp="1"/>
          </p:cNvSpPr>
          <p:nvPr>
            <p:ph type="title"/>
          </p:nvPr>
        </p:nvSpPr>
        <p:spPr/>
        <p:txBody>
          <a:bodyPr/>
          <a:lstStyle/>
          <a:p>
            <a:r>
              <a:rPr lang="en-US" b="1" dirty="0"/>
              <a:t>Choosing Challenges and</a:t>
            </a:r>
            <a:br>
              <a:rPr lang="en-US" b="1" dirty="0"/>
            </a:br>
            <a:r>
              <a:rPr lang="en-US" b="1" dirty="0"/>
              <a:t>Asking Scientific Questions</a:t>
            </a:r>
          </a:p>
        </p:txBody>
      </p:sp>
      <p:sp>
        <p:nvSpPr>
          <p:cNvPr id="3" name="Content Placeholder 2">
            <a:extLst>
              <a:ext uri="{FF2B5EF4-FFF2-40B4-BE49-F238E27FC236}">
                <a16:creationId xmlns:a16="http://schemas.microsoft.com/office/drawing/2014/main" id="{AFC4AE5C-F340-3142-8451-48DC9C8605E9}"/>
              </a:ext>
            </a:extLst>
          </p:cNvPr>
          <p:cNvSpPr>
            <a:spLocks noGrp="1"/>
          </p:cNvSpPr>
          <p:nvPr>
            <p:ph idx="1"/>
          </p:nvPr>
        </p:nvSpPr>
        <p:spPr>
          <a:xfrm>
            <a:off x="838200" y="1825625"/>
            <a:ext cx="10903226" cy="4351338"/>
          </a:xfrm>
        </p:spPr>
        <p:txBody>
          <a:bodyPr>
            <a:normAutofit/>
          </a:bodyPr>
          <a:lstStyle/>
          <a:p>
            <a:pPr marL="0" indent="0">
              <a:buNone/>
            </a:pPr>
            <a:r>
              <a:rPr lang="en-US" dirty="0"/>
              <a:t>In your small groups:</a:t>
            </a:r>
          </a:p>
          <a:p>
            <a:pPr marL="0" indent="0">
              <a:buNone/>
            </a:pPr>
            <a:endParaRPr lang="en-US" dirty="0"/>
          </a:p>
          <a:p>
            <a:r>
              <a:rPr lang="en-US" dirty="0"/>
              <a:t>Identify how many distinct questions your group came up with. </a:t>
            </a:r>
          </a:p>
          <a:p>
            <a:pPr lvl="1"/>
            <a:r>
              <a:rPr lang="en-US" dirty="0"/>
              <a:t>This is not just adding up how many questions each person identified, but evaluating the questions to identify how many unique questions your group generated.</a:t>
            </a:r>
          </a:p>
          <a:p>
            <a:r>
              <a:rPr lang="en-US" dirty="0"/>
              <a:t>Discuss why you each chose to pursue the question you identified in Q4.   </a:t>
            </a:r>
          </a:p>
          <a:p>
            <a:r>
              <a:rPr lang="en-US" dirty="0"/>
              <a:t>Consider what new knowledge you would generate by answering your questions and what knowledge you have “decided” to leave behind for now. </a:t>
            </a:r>
          </a:p>
        </p:txBody>
      </p:sp>
    </p:spTree>
    <p:extLst>
      <p:ext uri="{BB962C8B-B14F-4D97-AF65-F5344CB8AC3E}">
        <p14:creationId xmlns:p14="http://schemas.microsoft.com/office/powerpoint/2010/main" val="50759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F6F08-B75E-EC41-BBBB-8A64BDC5CA84}"/>
              </a:ext>
            </a:extLst>
          </p:cNvPr>
          <p:cNvSpPr>
            <a:spLocks noGrp="1"/>
          </p:cNvSpPr>
          <p:nvPr>
            <p:ph idx="1"/>
          </p:nvPr>
        </p:nvSpPr>
        <p:spPr>
          <a:xfrm>
            <a:off x="838200" y="1825625"/>
            <a:ext cx="10515600" cy="5032376"/>
          </a:xfrm>
        </p:spPr>
        <p:txBody>
          <a:bodyPr>
            <a:normAutofit fontScale="62500" lnSpcReduction="20000"/>
          </a:bodyPr>
          <a:lstStyle/>
          <a:p>
            <a:pPr marL="0" indent="0">
              <a:buNone/>
            </a:pPr>
            <a:r>
              <a:rPr lang="en-US" b="1" dirty="0"/>
              <a:t>Large Class Discussion:</a:t>
            </a:r>
          </a:p>
          <a:p>
            <a:pPr marL="0" indent="0">
              <a:buNone/>
            </a:pPr>
            <a:r>
              <a:rPr lang="en-US" dirty="0"/>
              <a:t>Raise your hand if everyone in your group asked the same questions. </a:t>
            </a:r>
          </a:p>
          <a:p>
            <a:r>
              <a:rPr lang="en-US" dirty="0"/>
              <a:t>Follow up – how many different questions did your group identify. Then go around the groups to identify how many different questions each group  came up with.</a:t>
            </a:r>
          </a:p>
          <a:p>
            <a:pPr marL="0" indent="0">
              <a:buNone/>
            </a:pPr>
            <a:endParaRPr lang="en-US" dirty="0"/>
          </a:p>
          <a:p>
            <a:pPr marL="0" indent="0">
              <a:buNone/>
            </a:pPr>
            <a:r>
              <a:rPr lang="en-US" dirty="0"/>
              <a:t>Raise your hand if everyone in your group decided to pursue the same question.</a:t>
            </a:r>
          </a:p>
          <a:p>
            <a:r>
              <a:rPr lang="en-US" dirty="0"/>
              <a:t>Follow-up: in your group how many different questions were chosen – 2? 3? 4? More? </a:t>
            </a:r>
          </a:p>
          <a:p>
            <a:pPr marL="0" indent="0">
              <a:buNone/>
            </a:pPr>
            <a:endParaRPr lang="en-US" dirty="0"/>
          </a:p>
          <a:p>
            <a:pPr marL="0" indent="0">
              <a:buNone/>
            </a:pPr>
            <a:r>
              <a:rPr lang="en-US" dirty="0"/>
              <a:t>What were some of the reasons given to pursue a question? </a:t>
            </a:r>
          </a:p>
          <a:p>
            <a:pPr marL="0" indent="0">
              <a:buNone/>
            </a:pPr>
            <a:endParaRPr lang="en-US" dirty="0"/>
          </a:p>
          <a:p>
            <a:pPr marL="0" indent="0">
              <a:buNone/>
            </a:pPr>
            <a:r>
              <a:rPr lang="en-US" dirty="0"/>
              <a:t>Open discussion – How do you think scientist decide what questions to pursue?</a:t>
            </a:r>
          </a:p>
          <a:p>
            <a:pPr marL="0" indent="0">
              <a:buNone/>
            </a:pPr>
            <a:r>
              <a:rPr lang="en-US" dirty="0"/>
              <a:t>Other possible questions – is there room for creativity in science? – How does the person doing science influence our collective scientific knowledge? </a:t>
            </a:r>
          </a:p>
          <a:p>
            <a:pPr marL="0" indent="0">
              <a:buNone/>
            </a:pPr>
            <a:endParaRPr lang="en-US" dirty="0"/>
          </a:p>
          <a:p>
            <a:pPr marL="0" indent="0">
              <a:buNone/>
            </a:pPr>
            <a:r>
              <a:rPr lang="en-US" b="1" dirty="0"/>
              <a:t>Summarize:  F</a:t>
            </a:r>
            <a:r>
              <a:rPr lang="en-US" dirty="0"/>
              <a:t>rom this short video, groups identified between X and XX possible questions that could be pursued. Within groups Y - YY number of questions would have been pursued. We identified different reasons that might influence the selection of questions. These included: list what was discussed. </a:t>
            </a:r>
          </a:p>
        </p:txBody>
      </p:sp>
      <p:sp>
        <p:nvSpPr>
          <p:cNvPr id="5" name="Title 1">
            <a:extLst>
              <a:ext uri="{FF2B5EF4-FFF2-40B4-BE49-F238E27FC236}">
                <a16:creationId xmlns:a16="http://schemas.microsoft.com/office/drawing/2014/main" id="{EF9B55B9-6941-C04D-9592-1B5AE25AA06F}"/>
              </a:ext>
            </a:extLst>
          </p:cNvPr>
          <p:cNvSpPr>
            <a:spLocks noGrp="1"/>
          </p:cNvSpPr>
          <p:nvPr>
            <p:ph type="title"/>
          </p:nvPr>
        </p:nvSpPr>
        <p:spPr>
          <a:xfrm>
            <a:off x="838200" y="365125"/>
            <a:ext cx="10515600" cy="1325563"/>
          </a:xfrm>
        </p:spPr>
        <p:txBody>
          <a:bodyPr/>
          <a:lstStyle/>
          <a:p>
            <a:r>
              <a:rPr lang="en-US" b="1" dirty="0"/>
              <a:t>Choosing Challenges and</a:t>
            </a:r>
            <a:br>
              <a:rPr lang="en-US" b="1" dirty="0"/>
            </a:br>
            <a:r>
              <a:rPr lang="en-US" b="1" dirty="0"/>
              <a:t>Asking Scientific Questions</a:t>
            </a:r>
          </a:p>
        </p:txBody>
      </p:sp>
    </p:spTree>
    <p:extLst>
      <p:ext uri="{BB962C8B-B14F-4D97-AF65-F5344CB8AC3E}">
        <p14:creationId xmlns:p14="http://schemas.microsoft.com/office/powerpoint/2010/main" val="1991856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F6F08-B75E-EC41-BBBB-8A64BDC5CA84}"/>
              </a:ext>
            </a:extLst>
          </p:cNvPr>
          <p:cNvSpPr>
            <a:spLocks noGrp="1"/>
          </p:cNvSpPr>
          <p:nvPr>
            <p:ph idx="1"/>
          </p:nvPr>
        </p:nvSpPr>
        <p:spPr>
          <a:xfrm>
            <a:off x="838200" y="1825624"/>
            <a:ext cx="10515600" cy="5032375"/>
          </a:xfrm>
        </p:spPr>
        <p:txBody>
          <a:bodyPr>
            <a:normAutofit fontScale="92500"/>
          </a:bodyPr>
          <a:lstStyle/>
          <a:p>
            <a:pPr marL="0" indent="0">
              <a:buNone/>
            </a:pPr>
            <a:r>
              <a:rPr lang="en-US" dirty="0"/>
              <a:t>Large Class Discussion:</a:t>
            </a:r>
          </a:p>
          <a:p>
            <a:pPr marL="0" indent="0">
              <a:buNone/>
            </a:pPr>
            <a:r>
              <a:rPr lang="en-US" dirty="0"/>
              <a:t>Have one group share a question that relies on quantitative data:</a:t>
            </a:r>
          </a:p>
          <a:p>
            <a:r>
              <a:rPr lang="en-US" dirty="0"/>
              <a:t>Analyze the question – write a graph on the board and label the axes with the variables that will be measured. If they are unclear ask for clarification. Consider the question and make sure that the variables identified will answer the question asked.</a:t>
            </a:r>
          </a:p>
          <a:p>
            <a:r>
              <a:rPr lang="en-US" dirty="0"/>
              <a:t>Repeat for another question if there is time or have one group share a question that relies on qualitative data.</a:t>
            </a:r>
          </a:p>
          <a:p>
            <a:pPr marL="0" indent="0">
              <a:buNone/>
            </a:pPr>
            <a:endParaRPr lang="en-US" dirty="0"/>
          </a:p>
          <a:p>
            <a:pPr marL="0" indent="0">
              <a:buNone/>
            </a:pPr>
            <a:r>
              <a:rPr lang="en-US" dirty="0"/>
              <a:t>Summarize: When starting a scientific project, it is important for the data collected to align with the question asked. Before proceeding, time must be taken to evaluate the question and the data required to answer the question. </a:t>
            </a:r>
          </a:p>
          <a:p>
            <a:pPr marL="0" indent="0">
              <a:buNone/>
            </a:pPr>
            <a:endParaRPr lang="en-US" dirty="0"/>
          </a:p>
        </p:txBody>
      </p:sp>
      <p:sp>
        <p:nvSpPr>
          <p:cNvPr id="5" name="Title 1">
            <a:extLst>
              <a:ext uri="{FF2B5EF4-FFF2-40B4-BE49-F238E27FC236}">
                <a16:creationId xmlns:a16="http://schemas.microsoft.com/office/drawing/2014/main" id="{EF9B55B9-6941-C04D-9592-1B5AE25AA06F}"/>
              </a:ext>
            </a:extLst>
          </p:cNvPr>
          <p:cNvSpPr>
            <a:spLocks noGrp="1"/>
          </p:cNvSpPr>
          <p:nvPr>
            <p:ph type="title"/>
          </p:nvPr>
        </p:nvSpPr>
        <p:spPr>
          <a:xfrm>
            <a:off x="838200" y="365125"/>
            <a:ext cx="10515600" cy="1325563"/>
          </a:xfrm>
        </p:spPr>
        <p:txBody>
          <a:bodyPr/>
          <a:lstStyle/>
          <a:p>
            <a:r>
              <a:rPr lang="en-US" b="1" dirty="0"/>
              <a:t>Choosing Challenges and</a:t>
            </a:r>
            <a:br>
              <a:rPr lang="en-US" b="1" dirty="0"/>
            </a:br>
            <a:r>
              <a:rPr lang="en-US" b="1" dirty="0"/>
              <a:t>Asking Scientific Questions</a:t>
            </a:r>
          </a:p>
        </p:txBody>
      </p:sp>
    </p:spTree>
    <p:extLst>
      <p:ext uri="{BB962C8B-B14F-4D97-AF65-F5344CB8AC3E}">
        <p14:creationId xmlns:p14="http://schemas.microsoft.com/office/powerpoint/2010/main" val="195369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28B0-8E5A-884C-BA51-ACD12E4F51D2}"/>
              </a:ext>
            </a:extLst>
          </p:cNvPr>
          <p:cNvSpPr>
            <a:spLocks noGrp="1"/>
          </p:cNvSpPr>
          <p:nvPr>
            <p:ph type="title"/>
          </p:nvPr>
        </p:nvSpPr>
        <p:spPr/>
        <p:txBody>
          <a:bodyPr/>
          <a:lstStyle/>
          <a:p>
            <a:r>
              <a:rPr lang="en-US" dirty="0"/>
              <a:t>Student reflection (done as a one minute writing in class or an after class reflection)</a:t>
            </a:r>
          </a:p>
        </p:txBody>
      </p:sp>
      <p:sp>
        <p:nvSpPr>
          <p:cNvPr id="3" name="Content Placeholder 2">
            <a:extLst>
              <a:ext uri="{FF2B5EF4-FFF2-40B4-BE49-F238E27FC236}">
                <a16:creationId xmlns:a16="http://schemas.microsoft.com/office/drawing/2014/main" id="{B04B844F-B6F4-154F-A613-C5FEC0F22957}"/>
              </a:ext>
            </a:extLst>
          </p:cNvPr>
          <p:cNvSpPr>
            <a:spLocks noGrp="1"/>
          </p:cNvSpPr>
          <p:nvPr>
            <p:ph idx="1"/>
          </p:nvPr>
        </p:nvSpPr>
        <p:spPr>
          <a:xfrm>
            <a:off x="838200" y="2302703"/>
            <a:ext cx="10515600" cy="4351338"/>
          </a:xfrm>
        </p:spPr>
        <p:txBody>
          <a:bodyPr/>
          <a:lstStyle/>
          <a:p>
            <a:pPr marL="0" indent="0">
              <a:buNone/>
            </a:pPr>
            <a:r>
              <a:rPr lang="en-US" dirty="0"/>
              <a:t>What did you learn about which scientific questions get asked? </a:t>
            </a:r>
          </a:p>
          <a:p>
            <a:pPr marL="0" indent="0">
              <a:buNone/>
            </a:pPr>
            <a:endParaRPr lang="en-US" dirty="0"/>
          </a:p>
          <a:p>
            <a:pPr marL="0" indent="0">
              <a:buNone/>
            </a:pPr>
            <a:endParaRPr lang="en-US" dirty="0"/>
          </a:p>
          <a:p>
            <a:pPr marL="0" indent="0">
              <a:buNone/>
            </a:pPr>
            <a:endParaRPr lang="en-US" dirty="0"/>
          </a:p>
          <a:p>
            <a:pPr marL="0" indent="0">
              <a:buNone/>
            </a:pPr>
            <a:r>
              <a:rPr lang="en-US" dirty="0"/>
              <a:t>Is science a creative </a:t>
            </a:r>
            <a:r>
              <a:rPr lang="en-US" dirty="0" err="1"/>
              <a:t>endeavour</a:t>
            </a:r>
            <a:r>
              <a:rPr lang="en-US" dirty="0"/>
              <a:t>? Why or why not?</a:t>
            </a:r>
          </a:p>
          <a:p>
            <a:pPr marL="0" indent="0">
              <a:buNone/>
            </a:pP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424064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17392</TotalTime>
  <Words>697</Words>
  <Application>Microsoft Macintosh PowerPoint</Application>
  <PresentationFormat>Widescreen</PresentationFormat>
  <Paragraphs>60</Paragraphs>
  <Slides>7</Slides>
  <Notes>3</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Science and Society</vt:lpstr>
      <vt:lpstr>Scientific questions:</vt:lpstr>
      <vt:lpstr>Science and Society</vt:lpstr>
      <vt:lpstr>Choosing Challenges and Asking Scientific Questions</vt:lpstr>
      <vt:lpstr>Choosing Challenges and Asking Scientific Questions</vt:lpstr>
      <vt:lpstr>Choosing Challenges and Asking Scientific Questions</vt:lpstr>
      <vt:lpstr>Student reflection (done as a one minute writing in class or an after class reflection)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Questions</dc:title>
  <dc:creator>Microsoft Office User</dc:creator>
  <cp:lastModifiedBy>Microsoft Office User</cp:lastModifiedBy>
  <cp:revision>60</cp:revision>
  <dcterms:created xsi:type="dcterms:W3CDTF">2019-03-27T23:45:24Z</dcterms:created>
  <dcterms:modified xsi:type="dcterms:W3CDTF">2019-06-14T23:46:01Z</dcterms:modified>
</cp:coreProperties>
</file>